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png>
</file>

<file path=ppt/media/image25.png>
</file>

<file path=ppt/media/image26.pn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c42af9c4c2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c42af9c4c2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c49666b44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c49666b4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42af9c4c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42af9c4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body" idx="1"/>
          </p:nvPr>
        </p:nvSpPr>
        <p:spPr>
          <a:xfrm>
            <a:off x="457200" y="1200150"/>
            <a:ext cx="8229600" cy="339447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4" name="Google Shape;14;p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874764" y="-1217414"/>
            <a:ext cx="3394472"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5463778" y="1371600"/>
            <a:ext cx="4388644"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272778" y="-609600"/>
            <a:ext cx="4388644"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685800" y="1597819"/>
            <a:ext cx="7772400" cy="1102519"/>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0" name="Google Shape;20;p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2313" y="3305175"/>
            <a:ext cx="7772400" cy="1021556"/>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26" name="Google Shape;26;p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457200" y="1200150"/>
            <a:ext cx="4038600" cy="3394472"/>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2" name="Google Shape;32;p5"/>
          <p:cNvSpPr txBox="1">
            <a:spLocks noGrp="1"/>
          </p:cNvSpPr>
          <p:nvPr>
            <p:ph type="body" idx="2"/>
          </p:nvPr>
        </p:nvSpPr>
        <p:spPr>
          <a:xfrm>
            <a:off x="4648200" y="1200150"/>
            <a:ext cx="4038600" cy="3394472"/>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3" name="Google Shape;33;p5"/>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457200" y="1151335"/>
            <a:ext cx="4040188" cy="47982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457200" y="1631156"/>
            <a:ext cx="4040188" cy="2963466"/>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0" name="Google Shape;40;p6"/>
          <p:cNvSpPr txBox="1">
            <a:spLocks noGrp="1"/>
          </p:cNvSpPr>
          <p:nvPr>
            <p:ph type="body" idx="3"/>
          </p:nvPr>
        </p:nvSpPr>
        <p:spPr>
          <a:xfrm>
            <a:off x="4645025" y="1151335"/>
            <a:ext cx="4041775" cy="47982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4645025" y="1631156"/>
            <a:ext cx="4041775" cy="2963466"/>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04788"/>
            <a:ext cx="3008313" cy="8715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04788"/>
            <a:ext cx="5111750" cy="4389835"/>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076325"/>
            <a:ext cx="3008313" cy="351829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459581"/>
            <a:ext cx="5486400" cy="3086100"/>
          </a:xfrm>
          <a:prstGeom prst="rect">
            <a:avLst/>
          </a:prstGeom>
          <a:noFill/>
          <a:ln>
            <a:noFill/>
          </a:ln>
        </p:spPr>
      </p:sp>
      <p:sp>
        <p:nvSpPr>
          <p:cNvPr id="64" name="Google Shape;64;p10"/>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57200" y="1200150"/>
            <a:ext cx="8229600" cy="3394472"/>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ajaypalsinghlo/world-happiness-report-2021"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geopy.readthedocs.io/en/stable/#installation" TargetMode="External"/><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www.kaggle.com/datasets/ajaypalsinghlo/world-happiness-report-2021"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www.kaggle.com/datasets/ajaypalsinghlo/world-happiness-report-2021"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www.kaggle.com/datasets/ajaypalsinghlo/world-happiness-report-2021"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hyperlink" Target="https://zhengn95.github.io/Project_3WorldHappiness/" TargetMode="Externa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20065" b="20064"/>
          <a:stretch/>
        </p:blipFill>
        <p:spPr>
          <a:xfrm>
            <a:off x="1450" y="0"/>
            <a:ext cx="9144000" cy="2861371"/>
          </a:xfrm>
          <a:custGeom>
            <a:avLst/>
            <a:gdLst/>
            <a:ahLst/>
            <a:cxnLst/>
            <a:rect l="l" t="t" r="r" b="b"/>
            <a:pathLst>
              <a:path w="12192000" h="3692092" extrusionOk="0">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ln>
            <a:noFill/>
          </a:ln>
        </p:spPr>
      </p:pic>
      <p:sp>
        <p:nvSpPr>
          <p:cNvPr id="85" name="Google Shape;85;p13"/>
          <p:cNvSpPr txBox="1"/>
          <p:nvPr/>
        </p:nvSpPr>
        <p:spPr>
          <a:xfrm>
            <a:off x="3790852" y="4047764"/>
            <a:ext cx="4328100" cy="631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Calibri"/>
                <a:ea typeface="Calibri"/>
                <a:cs typeface="Calibri"/>
                <a:sym typeface="Calibri"/>
              </a:rPr>
              <a:t>Nick Nath, Nancy Zheng, Tan Vale, Iris Michelsen</a:t>
            </a:r>
            <a:endParaRPr sz="1400" b="0" i="0" u="none" strike="noStrike" cap="none">
              <a:solidFill>
                <a:schemeClr val="dk1"/>
              </a:solidFill>
              <a:latin typeface="Calibri"/>
              <a:ea typeface="Calibri"/>
              <a:cs typeface="Calibri"/>
              <a:sym typeface="Calibri"/>
            </a:endParaRPr>
          </a:p>
        </p:txBody>
      </p:sp>
      <p:grpSp>
        <p:nvGrpSpPr>
          <p:cNvPr id="86" name="Google Shape;86;p13"/>
          <p:cNvGrpSpPr/>
          <p:nvPr/>
        </p:nvGrpSpPr>
        <p:grpSpPr>
          <a:xfrm>
            <a:off x="884373" y="2878542"/>
            <a:ext cx="7375252" cy="1864916"/>
            <a:chOff x="95223" y="92941"/>
            <a:chExt cx="7375252" cy="1864916"/>
          </a:xfrm>
        </p:grpSpPr>
        <p:sp>
          <p:nvSpPr>
            <p:cNvPr id="87" name="Google Shape;87;p13"/>
            <p:cNvSpPr/>
            <p:nvPr/>
          </p:nvSpPr>
          <p:spPr>
            <a:xfrm>
              <a:off x="3596368" y="92941"/>
              <a:ext cx="372963" cy="372963"/>
            </a:xfrm>
            <a:prstGeom prst="rect">
              <a:avLst/>
            </a:prstGeom>
            <a:blipFill rotWithShape="1">
              <a:blip r:embed="rId4">
                <a:alphaModFix/>
              </a:blip>
              <a:stretch>
                <a:fillRect/>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95223" y="590275"/>
              <a:ext cx="7375252" cy="33152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txBox="1"/>
            <p:nvPr/>
          </p:nvSpPr>
          <p:spPr>
            <a:xfrm>
              <a:off x="95223" y="590275"/>
              <a:ext cx="7375252" cy="331523"/>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900"/>
                <a:buFont typeface="Arial"/>
                <a:buNone/>
              </a:pPr>
              <a:r>
                <a:rPr lang="en-US" sz="1900" b="1" i="1" u="none" strike="noStrike" cap="none">
                  <a:solidFill>
                    <a:srgbClr val="000000"/>
                  </a:solidFill>
                  <a:latin typeface="Arial"/>
                  <a:ea typeface="Arial"/>
                  <a:cs typeface="Arial"/>
                  <a:sym typeface="Arial"/>
                </a:rPr>
                <a:t>Happiness &amp; Well Being: “The Science Behind Your Happy”.</a:t>
              </a:r>
              <a:endParaRPr sz="1900" b="1" i="0" u="none" strike="noStrike" cap="none">
                <a:solidFill>
                  <a:srgbClr val="000000"/>
                </a:solidFill>
                <a:latin typeface="Arial"/>
                <a:ea typeface="Arial"/>
                <a:cs typeface="Arial"/>
                <a:sym typeface="Arial"/>
              </a:endParaRPr>
            </a:p>
          </p:txBody>
        </p:sp>
        <p:sp>
          <p:nvSpPr>
            <p:cNvPr id="90" name="Google Shape;90;p13"/>
            <p:cNvSpPr/>
            <p:nvPr/>
          </p:nvSpPr>
          <p:spPr>
            <a:xfrm>
              <a:off x="3596368" y="1129001"/>
              <a:ext cx="372963" cy="372963"/>
            </a:xfrm>
            <a:prstGeom prst="rect">
              <a:avLst/>
            </a:prstGeom>
            <a:blipFill rotWithShape="1">
              <a:blip r:embed="rId5">
                <a:alphaModFix/>
              </a:blip>
              <a:stretch>
                <a:fillRect/>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3368445" y="1626334"/>
              <a:ext cx="828808" cy="33152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txBox="1"/>
            <p:nvPr/>
          </p:nvSpPr>
          <p:spPr>
            <a:xfrm>
              <a:off x="3368445" y="1626334"/>
              <a:ext cx="828808" cy="331523"/>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sp>
        <p:nvSpPr>
          <p:cNvPr id="167" name="Google Shape;167;p22"/>
          <p:cNvSpPr/>
          <p:nvPr/>
        </p:nvSpPr>
        <p:spPr>
          <a:xfrm>
            <a:off x="0" y="0"/>
            <a:ext cx="9141713"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8" name="Google Shape;168;p22"/>
          <p:cNvPicPr preferRelativeResize="0"/>
          <p:nvPr/>
        </p:nvPicPr>
        <p:blipFill rotWithShape="1">
          <a:blip r:embed="rId3">
            <a:alphaModFix amt="52000"/>
          </a:blip>
          <a:srcRect l="2978" r="2977"/>
          <a:stretch/>
        </p:blipFill>
        <p:spPr>
          <a:xfrm>
            <a:off x="20" y="10"/>
            <a:ext cx="7252212" cy="5143490"/>
          </a:xfrm>
          <a:prstGeom prst="rect">
            <a:avLst/>
          </a:prstGeom>
          <a:noFill/>
          <a:ln>
            <a:noFill/>
          </a:ln>
        </p:spPr>
      </p:pic>
      <p:sp>
        <p:nvSpPr>
          <p:cNvPr id="169" name="Google Shape;169;p22"/>
          <p:cNvSpPr/>
          <p:nvPr/>
        </p:nvSpPr>
        <p:spPr>
          <a:xfrm flipH="1">
            <a:off x="3843764" y="0"/>
            <a:ext cx="5300233" cy="51435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70" name="Google Shape;170;p22"/>
          <p:cNvPicPr preferRelativeResize="0"/>
          <p:nvPr/>
        </p:nvPicPr>
        <p:blipFill>
          <a:blip r:embed="rId4">
            <a:alphaModFix/>
          </a:blip>
          <a:stretch>
            <a:fillRect/>
          </a:stretch>
        </p:blipFill>
        <p:spPr>
          <a:xfrm>
            <a:off x="4212450" y="839112"/>
            <a:ext cx="4691850" cy="3770075"/>
          </a:xfrm>
          <a:prstGeom prst="rect">
            <a:avLst/>
          </a:prstGeom>
          <a:noFill/>
          <a:ln w="9525" cap="flat" cmpd="sng">
            <a:solidFill>
              <a:schemeClr val="dk2"/>
            </a:solidFill>
            <a:prstDash val="solid"/>
            <a:round/>
            <a:headEnd type="none" w="sm" len="sm"/>
            <a:tailEnd type="none" w="sm" len="sm"/>
          </a:ln>
        </p:spPr>
      </p:pic>
      <p:sp>
        <p:nvSpPr>
          <p:cNvPr id="171" name="Google Shape;171;p22"/>
          <p:cNvSpPr txBox="1">
            <a:spLocks noGrp="1"/>
          </p:cNvSpPr>
          <p:nvPr>
            <p:ph type="body" idx="1"/>
          </p:nvPr>
        </p:nvSpPr>
        <p:spPr>
          <a:xfrm>
            <a:off x="443300" y="1320602"/>
            <a:ext cx="3245400" cy="3288600"/>
          </a:xfrm>
          <a:prstGeom prst="rect">
            <a:avLst/>
          </a:prstGeom>
          <a:noFill/>
          <a:ln>
            <a:noFill/>
          </a:ln>
        </p:spPr>
        <p:txBody>
          <a:bodyPr spcFirstLastPara="1" wrap="square" lIns="91425" tIns="45700" rIns="91425" bIns="45700" anchor="t" anchorCtr="0">
            <a:normAutofit/>
          </a:bodyPr>
          <a:lstStyle/>
          <a:p>
            <a:pPr marL="457200" lvl="0" indent="-306070" algn="l" rtl="0">
              <a:lnSpc>
                <a:spcPct val="100000"/>
              </a:lnSpc>
              <a:spcBef>
                <a:spcPts val="340"/>
              </a:spcBef>
              <a:spcAft>
                <a:spcPts val="0"/>
              </a:spcAft>
              <a:buSzPts val="1220"/>
              <a:buChar char="•"/>
            </a:pPr>
            <a:r>
              <a:rPr lang="en-US" sz="1500"/>
              <a:t>This was the variable with the strongest correlation to happiness</a:t>
            </a:r>
            <a:endParaRPr sz="1500"/>
          </a:p>
          <a:p>
            <a:pPr marL="457200" lvl="0" indent="-323850" algn="l" rtl="0">
              <a:lnSpc>
                <a:spcPct val="100000"/>
              </a:lnSpc>
              <a:spcBef>
                <a:spcPts val="340"/>
              </a:spcBef>
              <a:spcAft>
                <a:spcPts val="0"/>
              </a:spcAft>
              <a:buSzPts val="1500"/>
              <a:buChar char="•"/>
            </a:pPr>
            <a:r>
              <a:rPr lang="en-US" sz="1500"/>
              <a:t>The r-value was .79</a:t>
            </a:r>
            <a:endParaRPr sz="1500"/>
          </a:p>
          <a:p>
            <a:pPr marL="457200" lvl="0" indent="-323850" algn="l" rtl="0">
              <a:lnSpc>
                <a:spcPct val="100000"/>
              </a:lnSpc>
              <a:spcBef>
                <a:spcPts val="340"/>
              </a:spcBef>
              <a:spcAft>
                <a:spcPts val="0"/>
              </a:spcAft>
              <a:buSzPts val="1500"/>
              <a:buChar char="•"/>
            </a:pPr>
            <a:r>
              <a:rPr lang="en-US" sz="1500"/>
              <a:t>How GDP influences happiness: </a:t>
            </a:r>
            <a:endParaRPr sz="1500"/>
          </a:p>
          <a:p>
            <a:pPr marL="914400" lvl="1" indent="-323850" algn="l" rtl="0">
              <a:lnSpc>
                <a:spcPct val="100000"/>
              </a:lnSpc>
              <a:spcBef>
                <a:spcPts val="340"/>
              </a:spcBef>
              <a:spcAft>
                <a:spcPts val="0"/>
              </a:spcAft>
              <a:buSzPts val="1500"/>
              <a:buChar char="–"/>
            </a:pPr>
            <a:r>
              <a:rPr lang="en-US" sz="1500"/>
              <a:t>Basic needs satisfaction</a:t>
            </a:r>
            <a:endParaRPr sz="1500"/>
          </a:p>
          <a:p>
            <a:pPr marL="914400" lvl="1" indent="-323850" algn="l" rtl="0">
              <a:lnSpc>
                <a:spcPct val="100000"/>
              </a:lnSpc>
              <a:spcBef>
                <a:spcPts val="340"/>
              </a:spcBef>
              <a:spcAft>
                <a:spcPts val="0"/>
              </a:spcAft>
              <a:buSzPts val="1500"/>
              <a:buChar char="–"/>
            </a:pPr>
            <a:r>
              <a:rPr lang="en-US" sz="1500"/>
              <a:t>Standard of Living</a:t>
            </a:r>
            <a:endParaRPr sz="1500"/>
          </a:p>
          <a:p>
            <a:pPr marL="914400" lvl="1" indent="-323850" algn="l" rtl="0">
              <a:lnSpc>
                <a:spcPct val="100000"/>
              </a:lnSpc>
              <a:spcBef>
                <a:spcPts val="340"/>
              </a:spcBef>
              <a:spcAft>
                <a:spcPts val="0"/>
              </a:spcAft>
              <a:buSzPts val="1500"/>
              <a:buChar char="–"/>
            </a:pPr>
            <a:r>
              <a:rPr lang="en-US" sz="1500"/>
              <a:t>Stability</a:t>
            </a:r>
            <a:endParaRPr sz="1500"/>
          </a:p>
          <a:p>
            <a:pPr marL="457200" lvl="0" indent="-323850" algn="l" rtl="0">
              <a:lnSpc>
                <a:spcPct val="100000"/>
              </a:lnSpc>
              <a:spcBef>
                <a:spcPts val="340"/>
              </a:spcBef>
              <a:spcAft>
                <a:spcPts val="0"/>
              </a:spcAft>
              <a:buSzPts val="1500"/>
              <a:buChar char="•"/>
            </a:pPr>
            <a:r>
              <a:rPr lang="en-US" sz="1500"/>
              <a:t>Limitations</a:t>
            </a:r>
            <a:endParaRPr sz="1500"/>
          </a:p>
          <a:p>
            <a:pPr marL="914400" lvl="1" indent="-323850" algn="l" rtl="0">
              <a:lnSpc>
                <a:spcPct val="100000"/>
              </a:lnSpc>
              <a:spcBef>
                <a:spcPts val="340"/>
              </a:spcBef>
              <a:spcAft>
                <a:spcPts val="0"/>
              </a:spcAft>
              <a:buSzPts val="1500"/>
              <a:buChar char="–"/>
            </a:pPr>
            <a:r>
              <a:rPr lang="en-US" sz="1500"/>
              <a:t>Diminishing returns</a:t>
            </a:r>
            <a:endParaRPr sz="1500"/>
          </a:p>
          <a:p>
            <a:pPr marL="914400" lvl="1" indent="-323850" algn="l" rtl="0">
              <a:lnSpc>
                <a:spcPct val="100000"/>
              </a:lnSpc>
              <a:spcBef>
                <a:spcPts val="340"/>
              </a:spcBef>
              <a:spcAft>
                <a:spcPts val="0"/>
              </a:spcAft>
              <a:buSzPts val="1500"/>
              <a:buChar char="–"/>
            </a:pPr>
            <a:r>
              <a:rPr lang="en-US" sz="1500"/>
              <a:t>Wealth inequality</a:t>
            </a:r>
            <a:endParaRPr sz="1500"/>
          </a:p>
        </p:txBody>
      </p:sp>
      <p:sp>
        <p:nvSpPr>
          <p:cNvPr id="172" name="Google Shape;172;p22"/>
          <p:cNvSpPr txBox="1">
            <a:spLocks noGrp="1"/>
          </p:cNvSpPr>
          <p:nvPr>
            <p:ph type="title"/>
          </p:nvPr>
        </p:nvSpPr>
        <p:spPr>
          <a:xfrm>
            <a:off x="103425" y="380475"/>
            <a:ext cx="3633900" cy="8454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000"/>
              <a:buFont typeface="Calibri"/>
              <a:buNone/>
            </a:pPr>
            <a:r>
              <a:rPr lang="en-US" sz="2200" b="1" i="1">
                <a:latin typeface="Lato"/>
                <a:ea typeface="Lato"/>
                <a:cs typeface="Lato"/>
                <a:sym typeface="Lato"/>
              </a:rPr>
              <a:t>GDP per Capita</a:t>
            </a:r>
            <a:endParaRPr sz="3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6"/>
        <p:cNvGrpSpPr/>
        <p:nvPr/>
      </p:nvGrpSpPr>
      <p:grpSpPr>
        <a:xfrm>
          <a:off x="0" y="0"/>
          <a:ext cx="0" cy="0"/>
          <a:chOff x="0" y="0"/>
          <a:chExt cx="0" cy="0"/>
        </a:xfrm>
      </p:grpSpPr>
      <p:sp>
        <p:nvSpPr>
          <p:cNvPr id="177" name="Google Shape;177;p23"/>
          <p:cNvSpPr/>
          <p:nvPr/>
        </p:nvSpPr>
        <p:spPr>
          <a:xfrm>
            <a:off x="0" y="0"/>
            <a:ext cx="9141713"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78" name="Google Shape;178;p23"/>
          <p:cNvPicPr preferRelativeResize="0"/>
          <p:nvPr/>
        </p:nvPicPr>
        <p:blipFill rotWithShape="1">
          <a:blip r:embed="rId3">
            <a:alphaModFix amt="55000"/>
          </a:blip>
          <a:srcRect l="2990" r="2990"/>
          <a:stretch/>
        </p:blipFill>
        <p:spPr>
          <a:xfrm>
            <a:off x="20" y="10"/>
            <a:ext cx="7252212" cy="5143490"/>
          </a:xfrm>
          <a:prstGeom prst="rect">
            <a:avLst/>
          </a:prstGeom>
          <a:noFill/>
          <a:ln>
            <a:noFill/>
          </a:ln>
        </p:spPr>
      </p:pic>
      <p:sp>
        <p:nvSpPr>
          <p:cNvPr id="179" name="Google Shape;179;p23"/>
          <p:cNvSpPr/>
          <p:nvPr/>
        </p:nvSpPr>
        <p:spPr>
          <a:xfrm flipH="1">
            <a:off x="3843897" y="0"/>
            <a:ext cx="5300100" cy="51435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25"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0" name="Google Shape;180;p23"/>
          <p:cNvSpPr txBox="1">
            <a:spLocks noGrp="1"/>
          </p:cNvSpPr>
          <p:nvPr>
            <p:ph type="title"/>
          </p:nvPr>
        </p:nvSpPr>
        <p:spPr>
          <a:xfrm>
            <a:off x="255175" y="361950"/>
            <a:ext cx="2866500" cy="7857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000"/>
              <a:buFont typeface="Calibri"/>
              <a:buNone/>
            </a:pPr>
            <a:r>
              <a:rPr lang="en-US" sz="2200" b="1" i="1">
                <a:latin typeface="Lato"/>
                <a:ea typeface="Lato"/>
                <a:cs typeface="Lato"/>
                <a:sym typeface="Lato"/>
              </a:rPr>
              <a:t>Social Support:</a:t>
            </a:r>
            <a:r>
              <a:rPr lang="en-US" sz="2200" b="1" i="1">
                <a:highlight>
                  <a:srgbClr val="A4C2F4"/>
                </a:highlight>
                <a:latin typeface="Lato"/>
                <a:ea typeface="Lato"/>
                <a:cs typeface="Lato"/>
                <a:sym typeface="Lato"/>
              </a:rPr>
              <a:t> </a:t>
            </a:r>
            <a:endParaRPr sz="3600">
              <a:highlight>
                <a:srgbClr val="A4C2F4"/>
              </a:highlight>
            </a:endParaRPr>
          </a:p>
        </p:txBody>
      </p:sp>
      <p:sp>
        <p:nvSpPr>
          <p:cNvPr id="181" name="Google Shape;181;p23"/>
          <p:cNvSpPr txBox="1">
            <a:spLocks noGrp="1"/>
          </p:cNvSpPr>
          <p:nvPr>
            <p:ph type="body" idx="1"/>
          </p:nvPr>
        </p:nvSpPr>
        <p:spPr>
          <a:xfrm>
            <a:off x="255175" y="1332500"/>
            <a:ext cx="3245400" cy="3347100"/>
          </a:xfrm>
          <a:prstGeom prst="rect">
            <a:avLst/>
          </a:prstGeom>
          <a:noFill/>
          <a:ln>
            <a:noFill/>
          </a:ln>
        </p:spPr>
        <p:txBody>
          <a:bodyPr spcFirstLastPara="1" wrap="square" lIns="91425" tIns="45700" rIns="91425" bIns="45700" anchor="t" anchorCtr="0">
            <a:normAutofit/>
          </a:bodyPr>
          <a:lstStyle/>
          <a:p>
            <a:pPr marL="457200" lvl="0" indent="-306070" algn="l" rtl="0">
              <a:lnSpc>
                <a:spcPct val="100000"/>
              </a:lnSpc>
              <a:spcBef>
                <a:spcPts val="340"/>
              </a:spcBef>
              <a:spcAft>
                <a:spcPts val="0"/>
              </a:spcAft>
              <a:buSzPts val="1220"/>
              <a:buChar char="•"/>
            </a:pPr>
            <a:r>
              <a:rPr lang="en-US" sz="1500"/>
              <a:t>This variable also had a very strong correlation with happiness</a:t>
            </a:r>
            <a:endParaRPr sz="1500"/>
          </a:p>
          <a:p>
            <a:pPr marL="457200" lvl="0" indent="-323850" algn="l" rtl="0">
              <a:lnSpc>
                <a:spcPct val="100000"/>
              </a:lnSpc>
              <a:spcBef>
                <a:spcPts val="340"/>
              </a:spcBef>
              <a:spcAft>
                <a:spcPts val="0"/>
              </a:spcAft>
              <a:buSzPts val="1500"/>
              <a:buChar char="•"/>
            </a:pPr>
            <a:r>
              <a:rPr lang="en-US" sz="1500"/>
              <a:t>The r-value was .76</a:t>
            </a:r>
            <a:endParaRPr sz="1500"/>
          </a:p>
          <a:p>
            <a:pPr marL="457200" lvl="0" indent="-323850" algn="l" rtl="0">
              <a:lnSpc>
                <a:spcPct val="100000"/>
              </a:lnSpc>
              <a:spcBef>
                <a:spcPts val="340"/>
              </a:spcBef>
              <a:spcAft>
                <a:spcPts val="0"/>
              </a:spcAft>
              <a:buSzPts val="1500"/>
              <a:buChar char="•"/>
            </a:pPr>
            <a:r>
              <a:rPr lang="en-US" sz="1500"/>
              <a:t>This does have more outliers than the GDP per capita scatterplot</a:t>
            </a:r>
            <a:endParaRPr sz="1500"/>
          </a:p>
          <a:p>
            <a:pPr marL="457200" lvl="0" indent="-323850" algn="l" rtl="0">
              <a:lnSpc>
                <a:spcPct val="100000"/>
              </a:lnSpc>
              <a:spcBef>
                <a:spcPts val="340"/>
              </a:spcBef>
              <a:spcAft>
                <a:spcPts val="0"/>
              </a:spcAft>
              <a:buSzPts val="1500"/>
              <a:buChar char="•"/>
            </a:pPr>
            <a:r>
              <a:rPr lang="en-US" sz="1500"/>
              <a:t>Social support can influence happiness on both individual and societal levels (mental health, resilience, etc)</a:t>
            </a:r>
            <a:endParaRPr sz="1500"/>
          </a:p>
          <a:p>
            <a:pPr marL="457200" lvl="0" indent="-323850" algn="l" rtl="0">
              <a:lnSpc>
                <a:spcPct val="100000"/>
              </a:lnSpc>
              <a:spcBef>
                <a:spcPts val="340"/>
              </a:spcBef>
              <a:spcAft>
                <a:spcPts val="0"/>
              </a:spcAft>
              <a:buSzPts val="1500"/>
              <a:buChar char="•"/>
            </a:pPr>
            <a:r>
              <a:rPr lang="en-US" sz="1500"/>
              <a:t>The dataset does have limitations, such as the way that the question is framed</a:t>
            </a:r>
            <a:endParaRPr sz="1500"/>
          </a:p>
        </p:txBody>
      </p:sp>
      <p:pic>
        <p:nvPicPr>
          <p:cNvPr id="182" name="Google Shape;182;p23"/>
          <p:cNvPicPr preferRelativeResize="0"/>
          <p:nvPr/>
        </p:nvPicPr>
        <p:blipFill rotWithShape="1">
          <a:blip r:embed="rId4">
            <a:alphaModFix/>
          </a:blip>
          <a:srcRect r="3185"/>
          <a:stretch/>
        </p:blipFill>
        <p:spPr>
          <a:xfrm>
            <a:off x="3855075" y="921025"/>
            <a:ext cx="5286652" cy="375865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
        <p:cNvGrpSpPr/>
        <p:nvPr/>
      </p:nvGrpSpPr>
      <p:grpSpPr>
        <a:xfrm>
          <a:off x="0" y="0"/>
          <a:ext cx="0" cy="0"/>
          <a:chOff x="0" y="0"/>
          <a:chExt cx="0" cy="0"/>
        </a:xfrm>
      </p:grpSpPr>
      <p:sp>
        <p:nvSpPr>
          <p:cNvPr id="187" name="Google Shape;187;p24"/>
          <p:cNvSpPr/>
          <p:nvPr/>
        </p:nvSpPr>
        <p:spPr>
          <a:xfrm>
            <a:off x="0" y="0"/>
            <a:ext cx="9141713"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88" name="Google Shape;188;p24"/>
          <p:cNvPicPr preferRelativeResize="0"/>
          <p:nvPr/>
        </p:nvPicPr>
        <p:blipFill rotWithShape="1">
          <a:blip r:embed="rId3">
            <a:alphaModFix amt="52999"/>
          </a:blip>
          <a:srcRect r="16456" b="-2"/>
          <a:stretch/>
        </p:blipFill>
        <p:spPr>
          <a:xfrm>
            <a:off x="20" y="10"/>
            <a:ext cx="7252212" cy="5143490"/>
          </a:xfrm>
          <a:prstGeom prst="rect">
            <a:avLst/>
          </a:prstGeom>
          <a:noFill/>
          <a:ln>
            <a:noFill/>
          </a:ln>
        </p:spPr>
      </p:pic>
      <p:sp>
        <p:nvSpPr>
          <p:cNvPr id="189" name="Google Shape;189;p24"/>
          <p:cNvSpPr/>
          <p:nvPr/>
        </p:nvSpPr>
        <p:spPr>
          <a:xfrm flipH="1">
            <a:off x="3767700" y="0"/>
            <a:ext cx="5376300" cy="51435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0" name="Google Shape;190;p24"/>
          <p:cNvSpPr txBox="1">
            <a:spLocks noGrp="1"/>
          </p:cNvSpPr>
          <p:nvPr>
            <p:ph type="title"/>
          </p:nvPr>
        </p:nvSpPr>
        <p:spPr>
          <a:xfrm>
            <a:off x="0" y="247650"/>
            <a:ext cx="3633900" cy="8454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000"/>
              <a:buFont typeface="Calibri"/>
              <a:buNone/>
            </a:pPr>
            <a:r>
              <a:rPr lang="en-US" sz="2400" b="1" i="1">
                <a:latin typeface="Lato"/>
                <a:ea typeface="Lato"/>
                <a:cs typeface="Lato"/>
                <a:sym typeface="Lato"/>
              </a:rPr>
              <a:t>Generosity: </a:t>
            </a:r>
            <a:endParaRPr sz="2400">
              <a:latin typeface="Lato"/>
              <a:ea typeface="Lato"/>
              <a:cs typeface="Lato"/>
              <a:sym typeface="Lato"/>
            </a:endParaRPr>
          </a:p>
        </p:txBody>
      </p:sp>
      <p:pic>
        <p:nvPicPr>
          <p:cNvPr id="191" name="Google Shape;191;p24"/>
          <p:cNvPicPr preferRelativeResize="0"/>
          <p:nvPr/>
        </p:nvPicPr>
        <p:blipFill rotWithShape="1">
          <a:blip r:embed="rId4">
            <a:alphaModFix/>
          </a:blip>
          <a:srcRect r="2591"/>
          <a:stretch/>
        </p:blipFill>
        <p:spPr>
          <a:xfrm>
            <a:off x="3767688" y="976375"/>
            <a:ext cx="5300225" cy="3813825"/>
          </a:xfrm>
          <a:prstGeom prst="rect">
            <a:avLst/>
          </a:prstGeom>
          <a:noFill/>
          <a:ln w="9525" cap="flat" cmpd="sng">
            <a:solidFill>
              <a:schemeClr val="dk2"/>
            </a:solidFill>
            <a:prstDash val="solid"/>
            <a:round/>
            <a:headEnd type="none" w="sm" len="sm"/>
            <a:tailEnd type="none" w="sm" len="sm"/>
          </a:ln>
        </p:spPr>
      </p:pic>
      <p:sp>
        <p:nvSpPr>
          <p:cNvPr id="192" name="Google Shape;192;p24"/>
          <p:cNvSpPr txBox="1">
            <a:spLocks noGrp="1"/>
          </p:cNvSpPr>
          <p:nvPr>
            <p:ph type="body" idx="1"/>
          </p:nvPr>
        </p:nvSpPr>
        <p:spPr>
          <a:xfrm>
            <a:off x="209875" y="1178775"/>
            <a:ext cx="3421500" cy="3761100"/>
          </a:xfrm>
          <a:prstGeom prst="rect">
            <a:avLst/>
          </a:prstGeom>
          <a:noFill/>
          <a:ln>
            <a:noFill/>
          </a:ln>
        </p:spPr>
        <p:txBody>
          <a:bodyPr spcFirstLastPara="1" wrap="square" lIns="91425" tIns="45700" rIns="91425" bIns="45700" anchor="t" anchorCtr="0">
            <a:normAutofit/>
          </a:bodyPr>
          <a:lstStyle/>
          <a:p>
            <a:pPr marL="457200" lvl="0" indent="-306070" algn="l" rtl="0">
              <a:lnSpc>
                <a:spcPct val="100000"/>
              </a:lnSpc>
              <a:spcBef>
                <a:spcPts val="340"/>
              </a:spcBef>
              <a:spcAft>
                <a:spcPts val="0"/>
              </a:spcAft>
              <a:buSzPts val="1220"/>
              <a:buChar char="•"/>
            </a:pPr>
            <a:r>
              <a:rPr lang="en-US" sz="1500"/>
              <a:t> This variable had a</a:t>
            </a:r>
            <a:r>
              <a:rPr lang="en-US" sz="1500">
                <a:highlight>
                  <a:srgbClr val="F6B26B"/>
                </a:highlight>
              </a:rPr>
              <a:t> </a:t>
            </a:r>
            <a:r>
              <a:rPr lang="en-US" sz="1500"/>
              <a:t>very slight negative correlation with happiness</a:t>
            </a:r>
            <a:endParaRPr sz="1500"/>
          </a:p>
          <a:p>
            <a:pPr marL="457200" lvl="0" indent="-323850" algn="l" rtl="0">
              <a:lnSpc>
                <a:spcPct val="100000"/>
              </a:lnSpc>
              <a:spcBef>
                <a:spcPts val="340"/>
              </a:spcBef>
              <a:spcAft>
                <a:spcPts val="0"/>
              </a:spcAft>
              <a:buSzPts val="1500"/>
              <a:buChar char="•"/>
            </a:pPr>
            <a:r>
              <a:rPr lang="en-US" sz="1500"/>
              <a:t>The r-value was -0.02</a:t>
            </a:r>
            <a:endParaRPr sz="1500"/>
          </a:p>
          <a:p>
            <a:pPr marL="457200" lvl="0" indent="-323850" algn="l" rtl="0">
              <a:lnSpc>
                <a:spcPct val="100000"/>
              </a:lnSpc>
              <a:spcBef>
                <a:spcPts val="340"/>
              </a:spcBef>
              <a:spcAft>
                <a:spcPts val="0"/>
              </a:spcAft>
              <a:buSzPts val="1500"/>
              <a:buChar char="•"/>
            </a:pPr>
            <a:r>
              <a:rPr lang="en-US" sz="1500"/>
              <a:t>This could be explained by the way the data was collected, according to the appendix, “Generosity is the residual of regressing national average of response to the GWP question ‘Have you donated money to a charity in the past month?’ on GDP per capita”</a:t>
            </a:r>
            <a:endParaRPr sz="1500"/>
          </a:p>
          <a:p>
            <a:pPr marL="457200" lvl="0" indent="-323850" algn="l" rtl="0">
              <a:lnSpc>
                <a:spcPct val="100000"/>
              </a:lnSpc>
              <a:spcBef>
                <a:spcPts val="340"/>
              </a:spcBef>
              <a:spcAft>
                <a:spcPts val="0"/>
              </a:spcAft>
              <a:buSzPts val="1500"/>
              <a:buChar char="•"/>
            </a:pPr>
            <a:r>
              <a:rPr lang="en-US" sz="1500"/>
              <a:t>This is a limited representation of generosity</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6"/>
        <p:cNvGrpSpPr/>
        <p:nvPr/>
      </p:nvGrpSpPr>
      <p:grpSpPr>
        <a:xfrm>
          <a:off x="0" y="0"/>
          <a:ext cx="0" cy="0"/>
          <a:chOff x="0" y="0"/>
          <a:chExt cx="0" cy="0"/>
        </a:xfrm>
      </p:grpSpPr>
      <p:sp>
        <p:nvSpPr>
          <p:cNvPr id="197" name="Google Shape;197;p25"/>
          <p:cNvSpPr txBox="1">
            <a:spLocks noGrp="1"/>
          </p:cNvSpPr>
          <p:nvPr>
            <p:ph type="title"/>
          </p:nvPr>
        </p:nvSpPr>
        <p:spPr>
          <a:xfrm>
            <a:off x="4572100" y="0"/>
            <a:ext cx="4572000" cy="8634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2800"/>
              <a:buFont typeface="Calibri"/>
              <a:buNone/>
            </a:pPr>
            <a:r>
              <a:rPr lang="en-US" sz="2800" b="1" i="1">
                <a:latin typeface="Lato"/>
                <a:ea typeface="Lato"/>
                <a:cs typeface="Lato"/>
                <a:sym typeface="Lato"/>
              </a:rPr>
              <a:t>                    Findings</a:t>
            </a:r>
            <a:endParaRPr b="1" i="1">
              <a:latin typeface="Lato"/>
              <a:ea typeface="Lato"/>
              <a:cs typeface="Lato"/>
              <a:sym typeface="Lato"/>
            </a:endParaRPr>
          </a:p>
        </p:txBody>
      </p:sp>
      <p:pic>
        <p:nvPicPr>
          <p:cNvPr id="198" name="Google Shape;198;p25"/>
          <p:cNvPicPr preferRelativeResize="0"/>
          <p:nvPr/>
        </p:nvPicPr>
        <p:blipFill rotWithShape="1">
          <a:blip r:embed="rId3">
            <a:alphaModFix amt="86000"/>
          </a:blip>
          <a:srcRect l="22222" r="22222"/>
          <a:stretch/>
        </p:blipFill>
        <p:spPr>
          <a:xfrm>
            <a:off x="0" y="8"/>
            <a:ext cx="4572002" cy="5143494"/>
          </a:xfrm>
          <a:prstGeom prst="rect">
            <a:avLst/>
          </a:prstGeom>
          <a:noFill/>
          <a:ln>
            <a:noFill/>
          </a:ln>
        </p:spPr>
      </p:pic>
      <p:sp>
        <p:nvSpPr>
          <p:cNvPr id="199" name="Google Shape;199;p25"/>
          <p:cNvSpPr/>
          <p:nvPr/>
        </p:nvSpPr>
        <p:spPr>
          <a:xfrm rot="5400000">
            <a:off x="6276985" y="2271672"/>
            <a:ext cx="1169700" cy="4579800"/>
          </a:xfrm>
          <a:prstGeom prst="rect">
            <a:avLst/>
          </a:prstGeom>
          <a:gradFill>
            <a:gsLst>
              <a:gs pos="0">
                <a:srgbClr val="4BACC6">
                  <a:alpha val="76470"/>
                </a:srgbClr>
              </a:gs>
              <a:gs pos="57000">
                <a:srgbClr val="92CCDC">
                  <a:alpha val="0"/>
                </a:srgbClr>
              </a:gs>
              <a:gs pos="100000">
                <a:srgbClr val="92CCDC">
                  <a:alpha val="0"/>
                </a:srgbClr>
              </a:gs>
            </a:gsLst>
            <a:lin ang="1110014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0" name="Google Shape;200;p25"/>
          <p:cNvSpPr/>
          <p:nvPr/>
        </p:nvSpPr>
        <p:spPr>
          <a:xfrm>
            <a:off x="7511580" y="-2820"/>
            <a:ext cx="1632300" cy="5143500"/>
          </a:xfrm>
          <a:prstGeom prst="rect">
            <a:avLst/>
          </a:prstGeom>
          <a:gradFill>
            <a:gsLst>
              <a:gs pos="0">
                <a:schemeClr val="accent2"/>
              </a:gs>
              <a:gs pos="40000">
                <a:srgbClr val="C0504D">
                  <a:alpha val="0"/>
                </a:srgbClr>
              </a:gs>
              <a:gs pos="100000">
                <a:srgbClr val="C0504D">
                  <a:alpha val="0"/>
                </a:srgbClr>
              </a:gs>
            </a:gsLst>
            <a:lin ang="11399912"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1" name="Google Shape;201;p25"/>
          <p:cNvSpPr/>
          <p:nvPr/>
        </p:nvSpPr>
        <p:spPr>
          <a:xfrm rot="10800000" flipH="1">
            <a:off x="4572000" y="4126619"/>
            <a:ext cx="4579800" cy="1019700"/>
          </a:xfrm>
          <a:prstGeom prst="rect">
            <a:avLst/>
          </a:prstGeom>
          <a:gradFill>
            <a:gsLst>
              <a:gs pos="0">
                <a:srgbClr val="C0504D">
                  <a:alpha val="88235"/>
                </a:srgbClr>
              </a:gs>
              <a:gs pos="38000">
                <a:srgbClr val="92CCDC">
                  <a:alpha val="0"/>
                </a:srgbClr>
              </a:gs>
              <a:gs pos="100000">
                <a:srgbClr val="92CCDC">
                  <a:alpha val="0"/>
                </a:srgbClr>
              </a:gs>
            </a:gsLst>
            <a:lin ang="4199895"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2" name="Google Shape;202;p25"/>
          <p:cNvSpPr txBox="1">
            <a:spLocks noGrp="1"/>
          </p:cNvSpPr>
          <p:nvPr>
            <p:ph type="body" idx="1"/>
          </p:nvPr>
        </p:nvSpPr>
        <p:spPr>
          <a:xfrm>
            <a:off x="4617250" y="1035900"/>
            <a:ext cx="4481700" cy="1169700"/>
          </a:xfrm>
          <a:prstGeom prst="rect">
            <a:avLst/>
          </a:prstGeom>
          <a:noFill/>
          <a:ln>
            <a:noFill/>
          </a:ln>
        </p:spPr>
        <p:txBody>
          <a:bodyPr spcFirstLastPara="1" wrap="square" lIns="91425" tIns="45700" rIns="91425" bIns="45700" anchor="t" anchorCtr="0">
            <a:noAutofit/>
          </a:bodyPr>
          <a:lstStyle/>
          <a:p>
            <a:pPr marL="114300" lvl="0" indent="0" algn="l" rtl="0">
              <a:lnSpc>
                <a:spcPct val="100000"/>
              </a:lnSpc>
              <a:spcBef>
                <a:spcPts val="340"/>
              </a:spcBef>
              <a:spcAft>
                <a:spcPts val="0"/>
              </a:spcAft>
              <a:buClr>
                <a:srgbClr val="0F0F0F"/>
              </a:buClr>
              <a:buSzPts val="1800"/>
              <a:buNone/>
            </a:pPr>
            <a:endParaRPr sz="1200" b="1" i="1">
              <a:solidFill>
                <a:srgbClr val="0070C0"/>
              </a:solidFill>
            </a:endParaRPr>
          </a:p>
          <a:p>
            <a:pPr marL="285750" lvl="0" indent="-285750" algn="l" rtl="0">
              <a:lnSpc>
                <a:spcPct val="80000"/>
              </a:lnSpc>
              <a:spcBef>
                <a:spcPts val="340"/>
              </a:spcBef>
              <a:spcAft>
                <a:spcPts val="0"/>
              </a:spcAft>
              <a:buSzPts val="1800"/>
              <a:buChar char="•"/>
            </a:pPr>
            <a:r>
              <a:rPr lang="en-US" sz="1500"/>
              <a:t>Happiness is complex and subjective</a:t>
            </a:r>
            <a:endParaRPr/>
          </a:p>
          <a:p>
            <a:pPr marL="0" lvl="0" indent="0" algn="l" rtl="0">
              <a:lnSpc>
                <a:spcPct val="80000"/>
              </a:lnSpc>
              <a:spcBef>
                <a:spcPts val="340"/>
              </a:spcBef>
              <a:spcAft>
                <a:spcPts val="0"/>
              </a:spcAft>
              <a:buSzPts val="1800"/>
              <a:buNone/>
            </a:pPr>
            <a:endParaRPr sz="1500"/>
          </a:p>
          <a:p>
            <a:pPr marL="285750" lvl="0" indent="-285750" algn="l" rtl="0">
              <a:lnSpc>
                <a:spcPct val="80000"/>
              </a:lnSpc>
              <a:spcBef>
                <a:spcPts val="340"/>
              </a:spcBef>
              <a:spcAft>
                <a:spcPts val="0"/>
              </a:spcAft>
              <a:buSzPts val="1800"/>
              <a:buChar char="•"/>
            </a:pPr>
            <a:r>
              <a:rPr lang="en-US" sz="1500"/>
              <a:t>Weigh differently for different people and societies. </a:t>
            </a:r>
            <a:endParaRPr/>
          </a:p>
          <a:p>
            <a:pPr marL="0" lvl="0" indent="0" algn="l" rtl="0">
              <a:lnSpc>
                <a:spcPct val="80000"/>
              </a:lnSpc>
              <a:spcBef>
                <a:spcPts val="340"/>
              </a:spcBef>
              <a:spcAft>
                <a:spcPts val="0"/>
              </a:spcAft>
              <a:buSzPts val="1800"/>
              <a:buNone/>
            </a:pPr>
            <a:endParaRPr sz="1500"/>
          </a:p>
          <a:p>
            <a:pPr marL="285750" lvl="0" indent="-285750" algn="l" rtl="0">
              <a:lnSpc>
                <a:spcPct val="80000"/>
              </a:lnSpc>
              <a:spcBef>
                <a:spcPts val="340"/>
              </a:spcBef>
              <a:spcAft>
                <a:spcPts val="0"/>
              </a:spcAft>
              <a:buSzPts val="1800"/>
              <a:buChar char="•"/>
            </a:pPr>
            <a:r>
              <a:rPr lang="en-US" sz="1500"/>
              <a:t>The ultimate path to happiness often involves a balance of these various elements tailored to individual and cultural contexts.</a:t>
            </a:r>
            <a:endParaRPr sz="15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26"/>
          <p:cNvSpPr/>
          <p:nvPr/>
        </p:nvSpPr>
        <p:spPr>
          <a:xfrm>
            <a:off x="0" y="0"/>
            <a:ext cx="9141713"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08" name="Google Shape;208;p26"/>
          <p:cNvPicPr preferRelativeResize="0"/>
          <p:nvPr/>
        </p:nvPicPr>
        <p:blipFill rotWithShape="1">
          <a:blip r:embed="rId3">
            <a:alphaModFix amt="94000"/>
          </a:blip>
          <a:srcRect l="2061" r="2060" b="1"/>
          <a:stretch/>
        </p:blipFill>
        <p:spPr>
          <a:xfrm>
            <a:off x="-5" y="10"/>
            <a:ext cx="7252212" cy="5143491"/>
          </a:xfrm>
          <a:prstGeom prst="rect">
            <a:avLst/>
          </a:prstGeom>
          <a:noFill/>
          <a:ln>
            <a:noFill/>
          </a:ln>
        </p:spPr>
      </p:pic>
      <p:sp>
        <p:nvSpPr>
          <p:cNvPr id="209" name="Google Shape;209;p26"/>
          <p:cNvSpPr/>
          <p:nvPr/>
        </p:nvSpPr>
        <p:spPr>
          <a:xfrm flipH="1">
            <a:off x="3843764" y="0"/>
            <a:ext cx="5300233" cy="51435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0" name="Google Shape;210;p26"/>
          <p:cNvSpPr txBox="1">
            <a:spLocks noGrp="1"/>
          </p:cNvSpPr>
          <p:nvPr>
            <p:ph type="body" idx="1"/>
          </p:nvPr>
        </p:nvSpPr>
        <p:spPr>
          <a:xfrm>
            <a:off x="6408173" y="1349477"/>
            <a:ext cx="2645491" cy="2951406"/>
          </a:xfrm>
          <a:prstGeom prst="rect">
            <a:avLst/>
          </a:prstGeom>
          <a:noFill/>
          <a:ln>
            <a:noFill/>
          </a:ln>
        </p:spPr>
        <p:txBody>
          <a:bodyPr spcFirstLastPara="1" wrap="square" lIns="91425" tIns="45700" rIns="91425" bIns="45700" anchor="t" anchorCtr="0">
            <a:normAutofit/>
          </a:bodyPr>
          <a:lstStyle/>
          <a:p>
            <a:pPr marL="457200" lvl="0" indent="-228600" algn="l" rtl="0">
              <a:lnSpc>
                <a:spcPct val="100000"/>
              </a:lnSpc>
              <a:spcBef>
                <a:spcPts val="1500"/>
              </a:spcBef>
              <a:spcAft>
                <a:spcPts val="0"/>
              </a:spcAft>
              <a:buClr>
                <a:srgbClr val="374151"/>
              </a:buClr>
              <a:buSzPts val="1200"/>
              <a:buFont typeface="Roboto"/>
              <a:buNone/>
            </a:pPr>
            <a:endParaRPr sz="1500" b="1">
              <a:latin typeface="Roboto"/>
              <a:ea typeface="Roboto"/>
              <a:cs typeface="Roboto"/>
              <a:sym typeface="Roboto"/>
            </a:endParaRPr>
          </a:p>
          <a:p>
            <a:pPr marL="457200" lvl="0" indent="-228600" algn="l" rtl="0">
              <a:lnSpc>
                <a:spcPct val="100000"/>
              </a:lnSpc>
              <a:spcBef>
                <a:spcPts val="0"/>
              </a:spcBef>
              <a:spcAft>
                <a:spcPts val="0"/>
              </a:spcAft>
              <a:buClr>
                <a:srgbClr val="374151"/>
              </a:buClr>
              <a:buSzPts val="1200"/>
              <a:buFont typeface="Roboto"/>
              <a:buNone/>
            </a:pPr>
            <a:endParaRPr sz="1500" b="1">
              <a:latin typeface="Roboto"/>
              <a:ea typeface="Roboto"/>
              <a:cs typeface="Roboto"/>
              <a:sym typeface="Roboto"/>
            </a:endParaRPr>
          </a:p>
          <a:p>
            <a:pPr marL="457200" lvl="0" indent="-228600" algn="l" rtl="0">
              <a:lnSpc>
                <a:spcPct val="100000"/>
              </a:lnSpc>
              <a:spcBef>
                <a:spcPts val="0"/>
              </a:spcBef>
              <a:spcAft>
                <a:spcPts val="0"/>
              </a:spcAft>
              <a:buClr>
                <a:srgbClr val="374151"/>
              </a:buClr>
              <a:buSzPts val="4200"/>
              <a:buFont typeface="Roboto"/>
              <a:buNone/>
            </a:pPr>
            <a:endParaRPr sz="1500" b="1">
              <a:latin typeface="Roboto"/>
              <a:ea typeface="Roboto"/>
              <a:cs typeface="Roboto"/>
              <a:sym typeface="Roboto"/>
            </a:endParaRPr>
          </a:p>
          <a:p>
            <a:pPr marL="457200" lvl="0" indent="0" algn="l" rtl="0">
              <a:lnSpc>
                <a:spcPct val="100000"/>
              </a:lnSpc>
              <a:spcBef>
                <a:spcPts val="1500"/>
              </a:spcBef>
              <a:spcAft>
                <a:spcPts val="0"/>
              </a:spcAft>
              <a:buSzPts val="1800"/>
              <a:buNone/>
            </a:pPr>
            <a:r>
              <a:rPr lang="en-US" sz="1800" b="1">
                <a:latin typeface="Roboto"/>
                <a:ea typeface="Roboto"/>
                <a:cs typeface="Roboto"/>
                <a:sym typeface="Roboto"/>
              </a:rPr>
              <a:t>Questions?</a:t>
            </a:r>
            <a:endParaRPr sz="1800">
              <a:latin typeface="Roboto"/>
              <a:ea typeface="Roboto"/>
              <a:cs typeface="Roboto"/>
              <a:sym typeface="Roboto"/>
            </a:endParaRPr>
          </a:p>
          <a:p>
            <a:pPr marL="457200" lvl="0" indent="-228600" algn="l" rtl="0">
              <a:lnSpc>
                <a:spcPct val="100000"/>
              </a:lnSpc>
              <a:spcBef>
                <a:spcPts val="1500"/>
              </a:spcBef>
              <a:spcAft>
                <a:spcPts val="0"/>
              </a:spcAft>
              <a:buClr>
                <a:srgbClr val="374151"/>
              </a:buClr>
              <a:buSzPts val="1200"/>
              <a:buFont typeface="Roboto"/>
              <a:buNone/>
            </a:pP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5056909" y="0"/>
            <a:ext cx="4087166" cy="8559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2369"/>
              <a:buFont typeface="Calibri"/>
              <a:buNone/>
            </a:pPr>
            <a:r>
              <a:rPr lang="en-US" sz="2200" b="1" i="1">
                <a:solidFill>
                  <a:srgbClr val="1D1C1D"/>
                </a:solidFill>
                <a:latin typeface="Lato"/>
                <a:ea typeface="Lato"/>
                <a:cs typeface="Lato"/>
                <a:sym typeface="Lato"/>
              </a:rPr>
              <a:t>Project Data Background </a:t>
            </a:r>
            <a:endParaRPr sz="2200" b="1" i="1">
              <a:solidFill>
                <a:srgbClr val="1D1C1D"/>
              </a:solidFill>
              <a:latin typeface="Lato"/>
              <a:ea typeface="Lato"/>
              <a:cs typeface="Lato"/>
              <a:sym typeface="Lato"/>
            </a:endParaRPr>
          </a:p>
          <a:p>
            <a:pPr marL="0" lvl="0" indent="0" algn="ctr" rtl="0">
              <a:lnSpc>
                <a:spcPct val="100000"/>
              </a:lnSpc>
              <a:spcBef>
                <a:spcPts val="0"/>
              </a:spcBef>
              <a:spcAft>
                <a:spcPts val="0"/>
              </a:spcAft>
              <a:buClr>
                <a:schemeClr val="dk1"/>
              </a:buClr>
              <a:buSzPts val="2369"/>
              <a:buFont typeface="Calibri"/>
              <a:buNone/>
            </a:pPr>
            <a:r>
              <a:rPr lang="en-US" sz="1600" b="1" i="1">
                <a:solidFill>
                  <a:srgbClr val="1D1C1D"/>
                </a:solidFill>
                <a:latin typeface="Lato"/>
                <a:ea typeface="Lato"/>
                <a:cs typeface="Lato"/>
                <a:sym typeface="Lato"/>
              </a:rPr>
              <a:t>(World Happiness Report 2021)</a:t>
            </a:r>
            <a:endParaRPr sz="1600" b="1" i="1">
              <a:solidFill>
                <a:srgbClr val="1D1C1D"/>
              </a:solidFill>
              <a:latin typeface="Lato"/>
              <a:ea typeface="Lato"/>
              <a:cs typeface="Lato"/>
              <a:sym typeface="Lato"/>
            </a:endParaRPr>
          </a:p>
        </p:txBody>
      </p:sp>
      <p:sp>
        <p:nvSpPr>
          <p:cNvPr id="98" name="Google Shape;98;p14"/>
          <p:cNvSpPr txBox="1">
            <a:spLocks noGrp="1"/>
          </p:cNvSpPr>
          <p:nvPr>
            <p:ph type="body" idx="1"/>
          </p:nvPr>
        </p:nvSpPr>
        <p:spPr>
          <a:xfrm>
            <a:off x="5391300" y="1194599"/>
            <a:ext cx="3665100" cy="3316500"/>
          </a:xfrm>
          <a:prstGeom prst="rect">
            <a:avLst/>
          </a:prstGeom>
          <a:noFill/>
          <a:ln>
            <a:noFill/>
          </a:ln>
        </p:spPr>
        <p:txBody>
          <a:bodyPr spcFirstLastPara="1" wrap="square" lIns="91425" tIns="45700" rIns="91425" bIns="45700" anchor="t" anchorCtr="0">
            <a:normAutofit/>
          </a:bodyPr>
          <a:lstStyle/>
          <a:p>
            <a:pPr marL="342900" lvl="0" indent="-234950" algn="l" rtl="0">
              <a:lnSpc>
                <a:spcPct val="100000"/>
              </a:lnSpc>
              <a:spcBef>
                <a:spcPts val="0"/>
              </a:spcBef>
              <a:spcAft>
                <a:spcPts val="0"/>
              </a:spcAft>
              <a:buClr>
                <a:schemeClr val="dk1"/>
              </a:buClr>
              <a:buSzPts val="1700"/>
              <a:buNone/>
            </a:pPr>
            <a:endParaRPr sz="1700"/>
          </a:p>
          <a:p>
            <a:pPr marL="0" lvl="0" indent="0" algn="l" rtl="0">
              <a:lnSpc>
                <a:spcPct val="100000"/>
              </a:lnSpc>
              <a:spcBef>
                <a:spcPts val="340"/>
              </a:spcBef>
              <a:spcAft>
                <a:spcPts val="0"/>
              </a:spcAft>
              <a:buSzPts val="1800"/>
              <a:buNone/>
            </a:pPr>
            <a:r>
              <a:rPr lang="en-US" sz="1800" b="1" i="1">
                <a:solidFill>
                  <a:srgbClr val="1D1C1D"/>
                </a:solidFill>
              </a:rPr>
              <a:t>Dataset</a:t>
            </a:r>
            <a:r>
              <a:rPr lang="en-US" sz="1800" i="1">
                <a:solidFill>
                  <a:srgbClr val="1D1C1D"/>
                </a:solidFill>
              </a:rPr>
              <a:t>:</a:t>
            </a:r>
            <a:r>
              <a:rPr lang="en-US" sz="1800"/>
              <a:t> A 2021 study of 150 countries:</a:t>
            </a:r>
            <a:endParaRPr sz="1800"/>
          </a:p>
          <a:p>
            <a:pPr marL="914400" lvl="0" indent="-316706" algn="l" rtl="0">
              <a:lnSpc>
                <a:spcPct val="150000"/>
              </a:lnSpc>
              <a:spcBef>
                <a:spcPts val="340"/>
              </a:spcBef>
              <a:spcAft>
                <a:spcPts val="0"/>
              </a:spcAft>
              <a:buClr>
                <a:srgbClr val="1155CC"/>
              </a:buClr>
              <a:buSzPts val="1500"/>
              <a:buChar char="❏"/>
            </a:pPr>
            <a:r>
              <a:rPr lang="en-US" sz="1500" b="1" i="1">
                <a:solidFill>
                  <a:srgbClr val="1155CC"/>
                </a:solidFill>
              </a:rPr>
              <a:t>Social Support</a:t>
            </a:r>
            <a:endParaRPr sz="1500" b="1" i="1">
              <a:solidFill>
                <a:srgbClr val="1155CC"/>
              </a:solidFill>
            </a:endParaRPr>
          </a:p>
          <a:p>
            <a:pPr marL="914400" lvl="0" indent="-316706" algn="l" rtl="0">
              <a:lnSpc>
                <a:spcPct val="150000"/>
              </a:lnSpc>
              <a:spcBef>
                <a:spcPts val="0"/>
              </a:spcBef>
              <a:spcAft>
                <a:spcPts val="0"/>
              </a:spcAft>
              <a:buClr>
                <a:srgbClr val="1155CC"/>
              </a:buClr>
              <a:buSzPts val="1500"/>
              <a:buChar char="❏"/>
            </a:pPr>
            <a:r>
              <a:rPr lang="en-US" sz="1500" b="1" i="1">
                <a:solidFill>
                  <a:srgbClr val="1155CC"/>
                </a:solidFill>
              </a:rPr>
              <a:t>Freedom to Make Life Choices</a:t>
            </a:r>
            <a:endParaRPr sz="1500" b="1" i="1">
              <a:solidFill>
                <a:srgbClr val="1155CC"/>
              </a:solidFill>
            </a:endParaRPr>
          </a:p>
          <a:p>
            <a:pPr marL="914400" lvl="0" indent="-316706" algn="l" rtl="0">
              <a:lnSpc>
                <a:spcPct val="150000"/>
              </a:lnSpc>
              <a:spcBef>
                <a:spcPts val="0"/>
              </a:spcBef>
              <a:spcAft>
                <a:spcPts val="0"/>
              </a:spcAft>
              <a:buClr>
                <a:srgbClr val="1155CC"/>
              </a:buClr>
              <a:buSzPts val="1500"/>
              <a:buChar char="❏"/>
            </a:pPr>
            <a:r>
              <a:rPr lang="en-US" sz="1500" b="1" i="1">
                <a:solidFill>
                  <a:srgbClr val="1155CC"/>
                </a:solidFill>
              </a:rPr>
              <a:t>Logged GDP per Capita</a:t>
            </a:r>
            <a:endParaRPr sz="1500" b="1" i="1">
              <a:solidFill>
                <a:srgbClr val="1155CC"/>
              </a:solidFill>
            </a:endParaRPr>
          </a:p>
          <a:p>
            <a:pPr marL="914400" lvl="0" indent="-316706" algn="l" rtl="0">
              <a:lnSpc>
                <a:spcPct val="150000"/>
              </a:lnSpc>
              <a:spcBef>
                <a:spcPts val="0"/>
              </a:spcBef>
              <a:spcAft>
                <a:spcPts val="0"/>
              </a:spcAft>
              <a:buClr>
                <a:srgbClr val="1155CC"/>
              </a:buClr>
              <a:buSzPts val="1500"/>
              <a:buChar char="❏"/>
            </a:pPr>
            <a:r>
              <a:rPr lang="en-US" sz="1500" b="1" i="1">
                <a:solidFill>
                  <a:srgbClr val="1155CC"/>
                </a:solidFill>
              </a:rPr>
              <a:t>Generosity</a:t>
            </a:r>
            <a:endParaRPr sz="1500" b="1" i="1">
              <a:solidFill>
                <a:srgbClr val="1155CC"/>
              </a:solidFill>
            </a:endParaRPr>
          </a:p>
          <a:p>
            <a:pPr marL="914400" lvl="0" indent="-316706" algn="l" rtl="0">
              <a:lnSpc>
                <a:spcPct val="150000"/>
              </a:lnSpc>
              <a:spcBef>
                <a:spcPts val="0"/>
              </a:spcBef>
              <a:spcAft>
                <a:spcPts val="0"/>
              </a:spcAft>
              <a:buClr>
                <a:srgbClr val="1155CC"/>
              </a:buClr>
              <a:buSzPts val="1500"/>
              <a:buChar char="❏"/>
            </a:pPr>
            <a:r>
              <a:rPr lang="en-US" sz="1500" b="1" i="1">
                <a:solidFill>
                  <a:srgbClr val="1155CC"/>
                </a:solidFill>
              </a:rPr>
              <a:t>Healthy Life Expectancy</a:t>
            </a:r>
            <a:endParaRPr sz="1500" b="1" i="1">
              <a:solidFill>
                <a:srgbClr val="1155CC"/>
              </a:solidFill>
            </a:endParaRPr>
          </a:p>
          <a:p>
            <a:pPr marL="0" lvl="0" indent="0" algn="l" rtl="0">
              <a:lnSpc>
                <a:spcPct val="100000"/>
              </a:lnSpc>
              <a:spcBef>
                <a:spcPts val="340"/>
              </a:spcBef>
              <a:spcAft>
                <a:spcPts val="0"/>
              </a:spcAft>
              <a:buSzPts val="1800"/>
              <a:buNone/>
            </a:pPr>
            <a:endParaRPr sz="1800" b="1" i="1"/>
          </a:p>
        </p:txBody>
      </p:sp>
      <p:sp>
        <p:nvSpPr>
          <p:cNvPr id="99" name="Google Shape;99;p14"/>
          <p:cNvSpPr txBox="1"/>
          <p:nvPr/>
        </p:nvSpPr>
        <p:spPr>
          <a:xfrm>
            <a:off x="5143500" y="4511100"/>
            <a:ext cx="4000500" cy="601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u="none" strike="noStrike" cap="none">
                <a:solidFill>
                  <a:schemeClr val="dk1"/>
                </a:solidFill>
                <a:latin typeface="Calibri"/>
                <a:ea typeface="Calibri"/>
                <a:cs typeface="Calibri"/>
                <a:sym typeface="Calibri"/>
              </a:rPr>
              <a:t>Study Appendix:</a:t>
            </a:r>
            <a:endParaRPr sz="800" b="1" i="1" u="none" strike="noStrike" cap="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rgbClr val="980000"/>
                </a:solidFill>
                <a:latin typeface="Calibri"/>
                <a:ea typeface="Calibri"/>
                <a:cs typeface="Calibri"/>
                <a:sym typeface="Calibri"/>
              </a:rPr>
              <a:t> </a:t>
            </a:r>
            <a:r>
              <a:rPr lang="en-US" sz="600" b="0" i="0" u="sng" strike="noStrike" cap="none">
                <a:solidFill>
                  <a:schemeClr val="hlink"/>
                </a:solidFill>
                <a:latin typeface="Arial"/>
                <a:ea typeface="Arial"/>
                <a:cs typeface="Arial"/>
                <a:sym typeface="Arial"/>
                <a:hlinkClick r:id="rId3"/>
              </a:rPr>
              <a:t>https://www.kaggle.com/datasets/ajaypalsinghlo/world-happiness-report-2021</a:t>
            </a:r>
            <a:endParaRPr sz="600">
              <a:solidFill>
                <a:schemeClr val="dk1"/>
              </a:solidFill>
            </a:endParaRPr>
          </a:p>
          <a:p>
            <a:pPr marL="0" marR="0" lvl="0" indent="0" algn="ctr" rtl="0">
              <a:lnSpc>
                <a:spcPct val="100000"/>
              </a:lnSpc>
              <a:spcBef>
                <a:spcPts val="0"/>
              </a:spcBef>
              <a:spcAft>
                <a:spcPts val="0"/>
              </a:spcAft>
              <a:buClr>
                <a:srgbClr val="000000"/>
              </a:buClr>
              <a:buSzPts val="600"/>
              <a:buFont typeface="Arial"/>
              <a:buNone/>
            </a:pPr>
            <a:r>
              <a:rPr lang="en-US" sz="600">
                <a:solidFill>
                  <a:schemeClr val="dk1"/>
                </a:solidFill>
              </a:rPr>
              <a:t> </a:t>
            </a:r>
            <a:r>
              <a:rPr lang="en-US" sz="300" b="1" i="1">
                <a:solidFill>
                  <a:schemeClr val="dk1"/>
                </a:solidFill>
              </a:rPr>
              <a:t> </a:t>
            </a:r>
            <a:r>
              <a:rPr lang="en-US" sz="800" b="1" i="1">
                <a:solidFill>
                  <a:schemeClr val="dk1"/>
                </a:solidFill>
              </a:rPr>
              <a:t>Happiness scores and rankings are based on data from the Gallup World Poll</a:t>
            </a:r>
            <a:endParaRPr sz="300" b="1" i="1">
              <a:solidFill>
                <a:schemeClr val="dk1"/>
              </a:solidFill>
            </a:endParaRPr>
          </a:p>
        </p:txBody>
      </p:sp>
      <p:pic>
        <p:nvPicPr>
          <p:cNvPr id="100" name="Google Shape;100;p14"/>
          <p:cNvPicPr preferRelativeResize="0"/>
          <p:nvPr/>
        </p:nvPicPr>
        <p:blipFill>
          <a:blip r:embed="rId4">
            <a:alphaModFix amt="86000"/>
          </a:blip>
          <a:stretch>
            <a:fillRect/>
          </a:stretch>
        </p:blipFill>
        <p:spPr>
          <a:xfrm>
            <a:off x="0" y="0"/>
            <a:ext cx="5143501"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5">
            <a:hlinkClick r:id="rId3"/>
          </p:cNvPr>
          <p:cNvPicPr preferRelativeResize="0"/>
          <p:nvPr/>
        </p:nvPicPr>
        <p:blipFill>
          <a:blip r:embed="rId4">
            <a:alphaModFix/>
          </a:blip>
          <a:stretch>
            <a:fillRect/>
          </a:stretch>
        </p:blipFill>
        <p:spPr>
          <a:xfrm>
            <a:off x="322213" y="2441400"/>
            <a:ext cx="2533701" cy="1948700"/>
          </a:xfrm>
          <a:prstGeom prst="rect">
            <a:avLst/>
          </a:prstGeom>
          <a:noFill/>
          <a:ln>
            <a:noFill/>
          </a:ln>
        </p:spPr>
      </p:pic>
      <p:pic>
        <p:nvPicPr>
          <p:cNvPr id="106" name="Google Shape;106;p15">
            <a:hlinkClick r:id="rId5"/>
          </p:cNvPr>
          <p:cNvPicPr preferRelativeResize="0"/>
          <p:nvPr/>
        </p:nvPicPr>
        <p:blipFill>
          <a:blip r:embed="rId6">
            <a:alphaModFix/>
          </a:blip>
          <a:stretch>
            <a:fillRect/>
          </a:stretch>
        </p:blipFill>
        <p:spPr>
          <a:xfrm>
            <a:off x="13" y="559125"/>
            <a:ext cx="3041174" cy="1596841"/>
          </a:xfrm>
          <a:prstGeom prst="rect">
            <a:avLst/>
          </a:prstGeom>
          <a:noFill/>
          <a:ln>
            <a:noFill/>
          </a:ln>
        </p:spPr>
      </p:pic>
      <p:pic>
        <p:nvPicPr>
          <p:cNvPr id="107" name="Google Shape;107;p15"/>
          <p:cNvPicPr preferRelativeResize="0"/>
          <p:nvPr/>
        </p:nvPicPr>
        <p:blipFill>
          <a:blip r:embed="rId7">
            <a:alphaModFix/>
          </a:blip>
          <a:stretch>
            <a:fillRect/>
          </a:stretch>
        </p:blipFill>
        <p:spPr>
          <a:xfrm>
            <a:off x="3178361" y="494550"/>
            <a:ext cx="5798011" cy="3895539"/>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16"/>
          <p:cNvPicPr preferRelativeResize="0"/>
          <p:nvPr/>
        </p:nvPicPr>
        <p:blipFill rotWithShape="1">
          <a:blip r:embed="rId3">
            <a:alphaModFix/>
          </a:blip>
          <a:srcRect/>
          <a:stretch/>
        </p:blipFill>
        <p:spPr>
          <a:xfrm>
            <a:off x="5345825" y="677100"/>
            <a:ext cx="3761501" cy="3401124"/>
          </a:xfrm>
          <a:prstGeom prst="rect">
            <a:avLst/>
          </a:prstGeom>
          <a:noFill/>
          <a:ln w="9525" cap="flat" cmpd="sng">
            <a:solidFill>
              <a:schemeClr val="dk2"/>
            </a:solidFill>
            <a:prstDash val="solid"/>
            <a:round/>
            <a:headEnd type="none" w="sm" len="sm"/>
            <a:tailEnd type="none" w="sm" len="sm"/>
          </a:ln>
        </p:spPr>
      </p:pic>
      <p:sp>
        <p:nvSpPr>
          <p:cNvPr id="113" name="Google Shape;113;p16"/>
          <p:cNvSpPr txBox="1"/>
          <p:nvPr/>
        </p:nvSpPr>
        <p:spPr>
          <a:xfrm>
            <a:off x="3215650" y="2415125"/>
            <a:ext cx="44418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114" name="Google Shape;114;p16"/>
          <p:cNvSpPr txBox="1"/>
          <p:nvPr/>
        </p:nvSpPr>
        <p:spPr>
          <a:xfrm>
            <a:off x="5235625" y="0"/>
            <a:ext cx="3908400" cy="6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b="1" i="1">
                <a:solidFill>
                  <a:schemeClr val="dk1"/>
                </a:solidFill>
                <a:latin typeface="Lato"/>
                <a:ea typeface="Lato"/>
                <a:cs typeface="Lato"/>
                <a:sym typeface="Lato"/>
              </a:rPr>
              <a:t>Postgresql - Coding Snapshot</a:t>
            </a:r>
            <a:endParaRPr sz="2200" b="1" i="1">
              <a:solidFill>
                <a:schemeClr val="dk1"/>
              </a:solidFill>
              <a:latin typeface="Lato"/>
              <a:ea typeface="Lato"/>
              <a:cs typeface="Lato"/>
              <a:sym typeface="Lato"/>
            </a:endParaRPr>
          </a:p>
        </p:txBody>
      </p:sp>
      <p:pic>
        <p:nvPicPr>
          <p:cNvPr id="115" name="Google Shape;115;p16"/>
          <p:cNvPicPr preferRelativeResize="0"/>
          <p:nvPr/>
        </p:nvPicPr>
        <p:blipFill>
          <a:blip r:embed="rId4">
            <a:alphaModFix amt="86000"/>
          </a:blip>
          <a:stretch>
            <a:fillRect/>
          </a:stretch>
        </p:blipFill>
        <p:spPr>
          <a:xfrm>
            <a:off x="0" y="0"/>
            <a:ext cx="5235625" cy="5143501"/>
          </a:xfrm>
          <a:prstGeom prst="rect">
            <a:avLst/>
          </a:prstGeom>
          <a:noFill/>
          <a:ln>
            <a:noFill/>
          </a:ln>
        </p:spPr>
      </p:pic>
      <p:sp>
        <p:nvSpPr>
          <p:cNvPr id="116" name="Google Shape;116;p16"/>
          <p:cNvSpPr txBox="1"/>
          <p:nvPr/>
        </p:nvSpPr>
        <p:spPr>
          <a:xfrm>
            <a:off x="5332375" y="4343400"/>
            <a:ext cx="3714900" cy="6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800"/>
              <a:buFont typeface="Arial"/>
              <a:buNone/>
            </a:pPr>
            <a:r>
              <a:rPr lang="en-US" sz="800" b="1" i="1">
                <a:solidFill>
                  <a:schemeClr val="dk1"/>
                </a:solidFill>
                <a:latin typeface="Calibri"/>
                <a:ea typeface="Calibri"/>
                <a:cs typeface="Calibri"/>
                <a:sym typeface="Calibri"/>
              </a:rPr>
              <a:t>Study Appendix:</a:t>
            </a:r>
            <a:endParaRPr sz="800" b="1" i="1">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600"/>
              <a:buFont typeface="Arial"/>
              <a:buNone/>
            </a:pPr>
            <a:r>
              <a:rPr lang="en-US" sz="600">
                <a:solidFill>
                  <a:srgbClr val="980000"/>
                </a:solidFill>
                <a:latin typeface="Calibri"/>
                <a:ea typeface="Calibri"/>
                <a:cs typeface="Calibri"/>
                <a:sym typeface="Calibri"/>
              </a:rPr>
              <a:t> </a:t>
            </a:r>
            <a:r>
              <a:rPr lang="en-US" sz="600" u="sng">
                <a:solidFill>
                  <a:schemeClr val="hlink"/>
                </a:solidFill>
                <a:hlinkClick r:id="rId5"/>
              </a:rPr>
              <a:t>https://www.kaggle.com/datasets/ajaypalsinghlo/world-happiness-report-2021</a:t>
            </a:r>
            <a:endParaRPr sz="600">
              <a:solidFill>
                <a:schemeClr val="dk1"/>
              </a:solidFill>
            </a:endParaRPr>
          </a:p>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7"/>
          <p:cNvPicPr preferRelativeResize="0"/>
          <p:nvPr/>
        </p:nvPicPr>
        <p:blipFill>
          <a:blip r:embed="rId3">
            <a:alphaModFix/>
          </a:blip>
          <a:stretch>
            <a:fillRect/>
          </a:stretch>
        </p:blipFill>
        <p:spPr>
          <a:xfrm>
            <a:off x="5036875" y="847725"/>
            <a:ext cx="4064999" cy="3248051"/>
          </a:xfrm>
          <a:prstGeom prst="rect">
            <a:avLst/>
          </a:prstGeom>
          <a:noFill/>
          <a:ln w="9525" cap="flat" cmpd="sng">
            <a:solidFill>
              <a:schemeClr val="dk2"/>
            </a:solidFill>
            <a:prstDash val="solid"/>
            <a:round/>
            <a:headEnd type="none" w="sm" len="sm"/>
            <a:tailEnd type="none" w="sm" len="sm"/>
          </a:ln>
        </p:spPr>
      </p:pic>
      <p:sp>
        <p:nvSpPr>
          <p:cNvPr id="122" name="Google Shape;122;p17"/>
          <p:cNvSpPr txBox="1"/>
          <p:nvPr/>
        </p:nvSpPr>
        <p:spPr>
          <a:xfrm>
            <a:off x="5078950" y="0"/>
            <a:ext cx="4065000" cy="58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200" b="1" i="1">
                <a:solidFill>
                  <a:schemeClr val="dk1"/>
                </a:solidFill>
                <a:latin typeface="Lato"/>
                <a:ea typeface="Lato"/>
                <a:cs typeface="Lato"/>
                <a:sym typeface="Lato"/>
              </a:rPr>
              <a:t>PgAdmin: Table Overview</a:t>
            </a:r>
            <a:endParaRPr sz="2200" b="1" i="1">
              <a:solidFill>
                <a:schemeClr val="dk1"/>
              </a:solidFill>
              <a:latin typeface="Lato"/>
              <a:ea typeface="Lato"/>
              <a:cs typeface="Lato"/>
              <a:sym typeface="Lato"/>
            </a:endParaRPr>
          </a:p>
        </p:txBody>
      </p:sp>
      <p:pic>
        <p:nvPicPr>
          <p:cNvPr id="123" name="Google Shape;123;p17"/>
          <p:cNvPicPr preferRelativeResize="0"/>
          <p:nvPr/>
        </p:nvPicPr>
        <p:blipFill>
          <a:blip r:embed="rId4">
            <a:alphaModFix amt="86000"/>
          </a:blip>
          <a:stretch>
            <a:fillRect/>
          </a:stretch>
        </p:blipFill>
        <p:spPr>
          <a:xfrm>
            <a:off x="0" y="0"/>
            <a:ext cx="4970447" cy="5143501"/>
          </a:xfrm>
          <a:prstGeom prst="rect">
            <a:avLst/>
          </a:prstGeom>
          <a:noFill/>
          <a:ln>
            <a:noFill/>
          </a:ln>
        </p:spPr>
      </p:pic>
      <p:sp>
        <p:nvSpPr>
          <p:cNvPr id="124" name="Google Shape;124;p17"/>
          <p:cNvSpPr txBox="1"/>
          <p:nvPr/>
        </p:nvSpPr>
        <p:spPr>
          <a:xfrm>
            <a:off x="5086350" y="4371975"/>
            <a:ext cx="3990900" cy="51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800"/>
              <a:buFont typeface="Arial"/>
              <a:buNone/>
            </a:pPr>
            <a:r>
              <a:rPr lang="en-US" sz="800" b="1" i="1">
                <a:solidFill>
                  <a:schemeClr val="dk1"/>
                </a:solidFill>
                <a:latin typeface="Calibri"/>
                <a:ea typeface="Calibri"/>
                <a:cs typeface="Calibri"/>
                <a:sym typeface="Calibri"/>
              </a:rPr>
              <a:t>Study Appendix:</a:t>
            </a:r>
            <a:endParaRPr sz="800" b="1" i="1">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600"/>
              <a:buFont typeface="Arial"/>
              <a:buNone/>
            </a:pPr>
            <a:r>
              <a:rPr lang="en-US" sz="600">
                <a:solidFill>
                  <a:srgbClr val="980000"/>
                </a:solidFill>
                <a:latin typeface="Calibri"/>
                <a:ea typeface="Calibri"/>
                <a:cs typeface="Calibri"/>
                <a:sym typeface="Calibri"/>
              </a:rPr>
              <a:t> </a:t>
            </a:r>
            <a:r>
              <a:rPr lang="en-US" sz="600" u="sng">
                <a:solidFill>
                  <a:schemeClr val="hlink"/>
                </a:solidFill>
                <a:hlinkClick r:id="rId5"/>
              </a:rPr>
              <a:t>https://www.kaggle.com/datasets/ajaypalsinghlo/world-happiness-report-2021</a:t>
            </a:r>
            <a:endParaRPr sz="600">
              <a:solidFill>
                <a:schemeClr val="dk1"/>
              </a:solidFill>
            </a:endParaRPr>
          </a:p>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8"/>
        <p:cNvGrpSpPr/>
        <p:nvPr/>
      </p:nvGrpSpPr>
      <p:grpSpPr>
        <a:xfrm>
          <a:off x="0" y="0"/>
          <a:ext cx="0" cy="0"/>
          <a:chOff x="0" y="0"/>
          <a:chExt cx="0" cy="0"/>
        </a:xfrm>
      </p:grpSpPr>
      <p:pic>
        <p:nvPicPr>
          <p:cNvPr id="129" name="Google Shape;129;p18"/>
          <p:cNvPicPr preferRelativeResize="0"/>
          <p:nvPr/>
        </p:nvPicPr>
        <p:blipFill rotWithShape="1">
          <a:blip r:embed="rId3">
            <a:alphaModFix amt="24000"/>
          </a:blip>
          <a:srcRect t="16216" b="16216"/>
          <a:stretch/>
        </p:blipFill>
        <p:spPr>
          <a:xfrm>
            <a:off x="2" y="10350"/>
            <a:ext cx="9051447" cy="5143500"/>
          </a:xfrm>
          <a:prstGeom prst="rect">
            <a:avLst/>
          </a:prstGeom>
          <a:noFill/>
          <a:ln>
            <a:noFill/>
          </a:ln>
        </p:spPr>
      </p:pic>
      <p:sp>
        <p:nvSpPr>
          <p:cNvPr id="130" name="Google Shape;130;p18"/>
          <p:cNvSpPr txBox="1">
            <a:spLocks noGrp="1"/>
          </p:cNvSpPr>
          <p:nvPr>
            <p:ph type="title"/>
          </p:nvPr>
        </p:nvSpPr>
        <p:spPr>
          <a:xfrm>
            <a:off x="584313" y="35786"/>
            <a:ext cx="7755900" cy="6093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2799"/>
              <a:buFont typeface="Calibri"/>
              <a:buNone/>
            </a:pPr>
            <a:r>
              <a:rPr lang="en-US" sz="2577" b="1" i="1">
                <a:latin typeface="Lato"/>
                <a:ea typeface="Lato"/>
                <a:cs typeface="Lato"/>
                <a:sym typeface="Lato"/>
              </a:rPr>
              <a:t>Leaflet: Happiness Score Map</a:t>
            </a:r>
            <a:endParaRPr sz="2538" b="1" i="1">
              <a:latin typeface="Lato"/>
              <a:ea typeface="Lato"/>
              <a:cs typeface="Lato"/>
              <a:sym typeface="Lato"/>
            </a:endParaRPr>
          </a:p>
        </p:txBody>
      </p:sp>
      <p:sp>
        <p:nvSpPr>
          <p:cNvPr id="131" name="Google Shape;131;p18"/>
          <p:cNvSpPr txBox="1">
            <a:spLocks noGrp="1"/>
          </p:cNvSpPr>
          <p:nvPr>
            <p:ph type="body" idx="1"/>
          </p:nvPr>
        </p:nvSpPr>
        <p:spPr>
          <a:xfrm>
            <a:off x="228600" y="4162640"/>
            <a:ext cx="8686800" cy="838651"/>
          </a:xfrm>
          <a:prstGeom prst="rect">
            <a:avLst/>
          </a:prstGeom>
          <a:noFill/>
          <a:ln>
            <a:noFill/>
          </a:ln>
        </p:spPr>
        <p:txBody>
          <a:bodyPr spcFirstLastPara="1" wrap="square" lIns="91425" tIns="45700" rIns="91425" bIns="45700" anchor="t" anchorCtr="0">
            <a:spAutoFit/>
          </a:bodyPr>
          <a:lstStyle/>
          <a:p>
            <a:pPr marL="0" lvl="0" indent="0" algn="l" rtl="0">
              <a:lnSpc>
                <a:spcPct val="100000"/>
              </a:lnSpc>
              <a:spcBef>
                <a:spcPts val="1500"/>
              </a:spcBef>
              <a:spcAft>
                <a:spcPts val="0"/>
              </a:spcAft>
              <a:buSzPts val="1800"/>
              <a:buNone/>
            </a:pPr>
            <a:r>
              <a:rPr lang="en-US" sz="1200" b="1">
                <a:solidFill>
                  <a:srgbClr val="374151"/>
                </a:solidFill>
              </a:rPr>
              <a:t>Outliers and Health Indicators:</a:t>
            </a:r>
            <a:endParaRPr/>
          </a:p>
          <a:p>
            <a:pPr marL="457200" lvl="0" indent="-304800" algn="l" rtl="0">
              <a:lnSpc>
                <a:spcPct val="100000"/>
              </a:lnSpc>
              <a:spcBef>
                <a:spcPts val="0"/>
              </a:spcBef>
              <a:spcAft>
                <a:spcPts val="0"/>
              </a:spcAft>
              <a:buClr>
                <a:srgbClr val="374151"/>
              </a:buClr>
              <a:buSzPts val="1200"/>
              <a:buFont typeface="Calibri"/>
              <a:buChar char="●"/>
            </a:pPr>
            <a:r>
              <a:rPr lang="en-US" sz="1200">
                <a:solidFill>
                  <a:srgbClr val="374151"/>
                </a:solidFill>
              </a:rPr>
              <a:t>The presence of outliers, in younger and older age groups, may indicate </a:t>
            </a:r>
            <a:r>
              <a:rPr lang="en-US" sz="1200" b="1" i="1">
                <a:solidFill>
                  <a:srgbClr val="1155CC"/>
                </a:solidFill>
              </a:rPr>
              <a:t>health disparities </a:t>
            </a:r>
            <a:r>
              <a:rPr lang="en-US" sz="1200">
                <a:solidFill>
                  <a:srgbClr val="374151"/>
                </a:solidFill>
              </a:rPr>
              <a:t>or exceptional cases that could warrant further investigation. </a:t>
            </a:r>
            <a:endParaRPr/>
          </a:p>
        </p:txBody>
      </p:sp>
      <p:pic>
        <p:nvPicPr>
          <p:cNvPr id="132" name="Google Shape;132;p18"/>
          <p:cNvPicPr preferRelativeResize="0"/>
          <p:nvPr/>
        </p:nvPicPr>
        <p:blipFill rotWithShape="1">
          <a:blip r:embed="rId4">
            <a:alphaModFix/>
          </a:blip>
          <a:srcRect/>
          <a:stretch/>
        </p:blipFill>
        <p:spPr>
          <a:xfrm>
            <a:off x="317090" y="670522"/>
            <a:ext cx="8826910" cy="3670597"/>
          </a:xfrm>
          <a:prstGeom prst="rect">
            <a:avLst/>
          </a:prstGeom>
          <a:noFill/>
          <a:ln w="12700" cap="flat" cmpd="sng">
            <a:solidFill>
              <a:schemeClr val="dk1"/>
            </a:solidFill>
            <a:prstDash val="solid"/>
            <a:round/>
            <a:headEnd type="none" w="sm" len="sm"/>
            <a:tailEnd type="none" w="sm" len="sm"/>
          </a:ln>
        </p:spPr>
      </p:pic>
      <p:pic>
        <p:nvPicPr>
          <p:cNvPr id="133" name="Google Shape;133;p18">
            <a:hlinkClick r:id="rId5"/>
          </p:cNvPr>
          <p:cNvPicPr preferRelativeResize="0"/>
          <p:nvPr/>
        </p:nvPicPr>
        <p:blipFill>
          <a:blip r:embed="rId6">
            <a:alphaModFix/>
          </a:blip>
          <a:stretch>
            <a:fillRect/>
          </a:stretch>
        </p:blipFill>
        <p:spPr>
          <a:xfrm>
            <a:off x="0" y="406191"/>
            <a:ext cx="9143999" cy="433111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7"/>
        <p:cNvGrpSpPr/>
        <p:nvPr/>
      </p:nvGrpSpPr>
      <p:grpSpPr>
        <a:xfrm>
          <a:off x="0" y="0"/>
          <a:ext cx="0" cy="0"/>
          <a:chOff x="0" y="0"/>
          <a:chExt cx="0" cy="0"/>
        </a:xfrm>
      </p:grpSpPr>
      <p:pic>
        <p:nvPicPr>
          <p:cNvPr id="138" name="Google Shape;138;p19"/>
          <p:cNvPicPr preferRelativeResize="0"/>
          <p:nvPr/>
        </p:nvPicPr>
        <p:blipFill rotWithShape="1">
          <a:blip r:embed="rId3">
            <a:alphaModFix amt="66000"/>
          </a:blip>
          <a:srcRect t="16216" b="16216"/>
          <a:stretch/>
        </p:blipFill>
        <p:spPr>
          <a:xfrm>
            <a:off x="0" y="0"/>
            <a:ext cx="9144000" cy="5143500"/>
          </a:xfrm>
          <a:prstGeom prst="rect">
            <a:avLst/>
          </a:prstGeom>
          <a:noFill/>
          <a:ln>
            <a:noFill/>
          </a:ln>
          <a:effectLst>
            <a:reflection endPos="16000" dist="38100" dir="5400000" fadeDir="5400012" sy="-100000" algn="bl" rotWithShape="0"/>
          </a:effectLst>
        </p:spPr>
      </p:pic>
      <p:sp>
        <p:nvSpPr>
          <p:cNvPr id="139" name="Google Shape;139;p19"/>
          <p:cNvSpPr txBox="1">
            <a:spLocks noGrp="1"/>
          </p:cNvSpPr>
          <p:nvPr>
            <p:ph type="title"/>
          </p:nvPr>
        </p:nvSpPr>
        <p:spPr>
          <a:xfrm>
            <a:off x="771150" y="0"/>
            <a:ext cx="7549500" cy="609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2800"/>
              <a:buFont typeface="Calibri"/>
              <a:buNone/>
            </a:pPr>
            <a:r>
              <a:rPr lang="en-US" sz="2600" b="1" i="1">
                <a:solidFill>
                  <a:srgbClr val="1D1C1D"/>
                </a:solidFill>
                <a:latin typeface="Lato"/>
                <a:ea typeface="Lato"/>
                <a:cs typeface="Lato"/>
                <a:sym typeface="Lato"/>
              </a:rPr>
              <a:t>Average Happiness Score by Region</a:t>
            </a:r>
            <a:endParaRPr sz="4200" b="1" i="1">
              <a:solidFill>
                <a:srgbClr val="1D1C1D"/>
              </a:solidFill>
              <a:latin typeface="Lato"/>
              <a:ea typeface="Lato"/>
              <a:cs typeface="Lato"/>
              <a:sym typeface="Lato"/>
            </a:endParaRPr>
          </a:p>
        </p:txBody>
      </p:sp>
      <p:sp>
        <p:nvSpPr>
          <p:cNvPr id="140" name="Google Shape;140;p19"/>
          <p:cNvSpPr txBox="1"/>
          <p:nvPr/>
        </p:nvSpPr>
        <p:spPr>
          <a:xfrm>
            <a:off x="144809" y="3521557"/>
            <a:ext cx="8541991" cy="1474862"/>
          </a:xfrm>
          <a:prstGeom prst="rect">
            <a:avLst/>
          </a:prstGeom>
          <a:noFill/>
          <a:ln>
            <a:noFill/>
          </a:ln>
        </p:spPr>
        <p:txBody>
          <a:bodyPr spcFirstLastPara="1" wrap="square" lIns="91425" tIns="91425" rIns="91425" bIns="91425" anchor="t" anchorCtr="0">
            <a:noAutofit/>
          </a:bodyPr>
          <a:lstStyle/>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North America and ANZ (Australia and New Zealand)</a:t>
            </a:r>
            <a:r>
              <a:rPr lang="en-US" sz="1200" b="0" i="0" u="none" strike="noStrike" cap="none">
                <a:solidFill>
                  <a:srgbClr val="0D0D0D"/>
                </a:solidFill>
                <a:latin typeface="Arial"/>
                <a:ea typeface="Arial"/>
                <a:cs typeface="Arial"/>
                <a:sym typeface="Arial"/>
              </a:rPr>
              <a:t> have the highest average happiness score, sitting just above 7.1.</a:t>
            </a:r>
            <a:endParaRPr/>
          </a:p>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Western Europe</a:t>
            </a:r>
            <a:r>
              <a:rPr lang="en-US" sz="1200" b="0" i="0" u="none" strike="noStrike" cap="none">
                <a:solidFill>
                  <a:srgbClr val="0D0D0D"/>
                </a:solidFill>
                <a:latin typeface="Arial"/>
                <a:ea typeface="Arial"/>
                <a:cs typeface="Arial"/>
                <a:sym typeface="Arial"/>
              </a:rPr>
              <a:t> follows closely, with an average score just below 7.</a:t>
            </a:r>
            <a:endParaRPr/>
          </a:p>
          <a:p>
            <a:pPr marL="0" marR="0" lvl="0" indent="-76200" algn="l" rtl="0">
              <a:lnSpc>
                <a:spcPct val="100000"/>
              </a:lnSpc>
              <a:spcBef>
                <a:spcPts val="0"/>
              </a:spcBef>
              <a:spcAft>
                <a:spcPts val="0"/>
              </a:spcAft>
              <a:buClr>
                <a:srgbClr val="000000"/>
              </a:buClr>
              <a:buSzPts val="1200"/>
              <a:buFont typeface="Arial"/>
              <a:buChar char="•"/>
            </a:pPr>
            <a:r>
              <a:rPr lang="en-US" sz="1200" b="0" i="0" u="none" strike="noStrike" cap="none">
                <a:solidFill>
                  <a:srgbClr val="0D0D0D"/>
                </a:solidFill>
                <a:latin typeface="Arial"/>
                <a:ea typeface="Arial"/>
                <a:cs typeface="Arial"/>
                <a:sym typeface="Arial"/>
              </a:rPr>
              <a:t>The </a:t>
            </a:r>
            <a:r>
              <a:rPr lang="en-US" sz="1200" b="1" i="0" u="none" strike="noStrike" cap="none">
                <a:solidFill>
                  <a:srgbClr val="0D0D0D"/>
                </a:solidFill>
                <a:latin typeface="Arial"/>
                <a:ea typeface="Arial"/>
                <a:cs typeface="Arial"/>
                <a:sym typeface="Arial"/>
              </a:rPr>
              <a:t>Central and Eastern Europe</a:t>
            </a:r>
            <a:r>
              <a:rPr lang="en-US" sz="1200" b="0" i="0" u="none" strike="noStrike" cap="none">
                <a:solidFill>
                  <a:srgbClr val="0D0D0D"/>
                </a:solidFill>
                <a:latin typeface="Arial"/>
                <a:ea typeface="Arial"/>
                <a:cs typeface="Arial"/>
                <a:sym typeface="Arial"/>
              </a:rPr>
              <a:t>, </a:t>
            </a:r>
            <a:r>
              <a:rPr lang="en-US" sz="1200" b="1" i="0" u="none" strike="noStrike" cap="none">
                <a:solidFill>
                  <a:srgbClr val="0D0D0D"/>
                </a:solidFill>
                <a:latin typeface="Arial"/>
                <a:ea typeface="Arial"/>
                <a:cs typeface="Arial"/>
                <a:sym typeface="Arial"/>
              </a:rPr>
              <a:t>Latin America and Caribbean</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East Asia</a:t>
            </a:r>
            <a:r>
              <a:rPr lang="en-US" sz="1200" b="0" i="0" u="none" strike="noStrike" cap="none">
                <a:solidFill>
                  <a:srgbClr val="0D0D0D"/>
                </a:solidFill>
                <a:latin typeface="Arial"/>
                <a:ea typeface="Arial"/>
                <a:cs typeface="Arial"/>
                <a:sym typeface="Arial"/>
              </a:rPr>
              <a:t> regions display moderate average happiness scores, ranging approximately from 5.8 to 5.9.</a:t>
            </a:r>
            <a:endParaRPr/>
          </a:p>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Commonwealth of Independent States</a:t>
            </a:r>
            <a:r>
              <a:rPr lang="en-US" sz="1200" b="0" i="0" u="none" strike="noStrike" cap="none">
                <a:solidFill>
                  <a:srgbClr val="0D0D0D"/>
                </a:solidFill>
                <a:latin typeface="Arial"/>
                <a:ea typeface="Arial"/>
                <a:cs typeface="Arial"/>
                <a:sym typeface="Arial"/>
              </a:rPr>
              <a:t>, </a:t>
            </a:r>
            <a:r>
              <a:rPr lang="en-US" sz="1200" b="1" i="0" u="none" strike="noStrike" cap="none">
                <a:solidFill>
                  <a:srgbClr val="0D0D0D"/>
                </a:solidFill>
                <a:latin typeface="Arial"/>
                <a:ea typeface="Arial"/>
                <a:cs typeface="Arial"/>
                <a:sym typeface="Arial"/>
              </a:rPr>
              <a:t>Southeast Asia</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Middle East and North Africa</a:t>
            </a:r>
            <a:r>
              <a:rPr lang="en-US" sz="1200" b="0" i="0" u="none" strike="noStrike" cap="none">
                <a:solidFill>
                  <a:srgbClr val="0D0D0D"/>
                </a:solidFill>
                <a:latin typeface="Arial"/>
                <a:ea typeface="Arial"/>
                <a:cs typeface="Arial"/>
                <a:sym typeface="Arial"/>
              </a:rPr>
              <a:t> regions have average scores between roughly 5.2 and 5.5.</a:t>
            </a:r>
            <a:endParaRPr/>
          </a:p>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Sub-Saharan Africa</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South Asia</a:t>
            </a:r>
            <a:r>
              <a:rPr lang="en-US" sz="1200" b="0" i="0" u="none" strike="noStrike" cap="none">
                <a:solidFill>
                  <a:srgbClr val="0D0D0D"/>
                </a:solidFill>
                <a:latin typeface="Arial"/>
                <a:ea typeface="Arial"/>
                <a:cs typeface="Arial"/>
                <a:sym typeface="Arial"/>
              </a:rPr>
              <a:t> have the lowest average happiness scores, with both just above 4.4.</a:t>
            </a:r>
            <a:endParaRPr/>
          </a:p>
          <a:p>
            <a:pPr marL="457200" marR="0" lvl="0" indent="-228600" algn="l" rtl="0">
              <a:lnSpc>
                <a:spcPct val="100000"/>
              </a:lnSpc>
              <a:spcBef>
                <a:spcPts val="0"/>
              </a:spcBef>
              <a:spcAft>
                <a:spcPts val="0"/>
              </a:spcAft>
              <a:buClr>
                <a:schemeClr val="dk1"/>
              </a:buClr>
              <a:buSzPts val="1100"/>
              <a:buFont typeface="Calibri"/>
              <a:buNone/>
            </a:pPr>
            <a:endParaRPr sz="1700" b="0" i="0" u="none" strike="noStrike" cap="none">
              <a:solidFill>
                <a:schemeClr val="dk1"/>
              </a:solidFill>
              <a:latin typeface="Calibri"/>
              <a:ea typeface="Calibri"/>
              <a:cs typeface="Calibri"/>
              <a:sym typeface="Calibri"/>
            </a:endParaRPr>
          </a:p>
        </p:txBody>
      </p:sp>
      <p:sp>
        <p:nvSpPr>
          <p:cNvPr id="141" name="Google Shape;141;p19"/>
          <p:cNvSpPr txBox="1"/>
          <p:nvPr/>
        </p:nvSpPr>
        <p:spPr>
          <a:xfrm>
            <a:off x="6341806" y="4815025"/>
            <a:ext cx="2802194" cy="430857"/>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1" i="1" u="none" strike="noStrike" cap="none">
                <a:solidFill>
                  <a:schemeClr val="dk1"/>
                </a:solidFill>
                <a:latin typeface="Calibri"/>
                <a:ea typeface="Calibri"/>
                <a:cs typeface="Calibri"/>
                <a:sym typeface="Calibri"/>
              </a:rPr>
              <a:t>Study Appendix:</a:t>
            </a:r>
            <a:endParaRPr/>
          </a:p>
          <a:p>
            <a:pPr marL="0" marR="0" lvl="0" indent="0" algn="ctr" rtl="0">
              <a:lnSpc>
                <a:spcPct val="100000"/>
              </a:lnSpc>
              <a:spcBef>
                <a:spcPts val="0"/>
              </a:spcBef>
              <a:spcAft>
                <a:spcPts val="0"/>
              </a:spcAft>
              <a:buClr>
                <a:srgbClr val="000000"/>
              </a:buClr>
              <a:buSzPts val="500"/>
              <a:buFont typeface="Arial"/>
              <a:buNone/>
            </a:pPr>
            <a:r>
              <a:rPr lang="en-US" sz="500" b="0" i="0" u="none" strike="noStrike" cap="none">
                <a:solidFill>
                  <a:srgbClr val="980000"/>
                </a:solidFill>
                <a:latin typeface="Calibri"/>
                <a:ea typeface="Calibri"/>
                <a:cs typeface="Calibri"/>
                <a:sym typeface="Calibri"/>
              </a:rPr>
              <a:t> </a:t>
            </a:r>
            <a:r>
              <a:rPr lang="en-US" sz="500" b="0" i="0" u="sng" strike="noStrike" cap="none">
                <a:solidFill>
                  <a:srgbClr val="980000"/>
                </a:solidFill>
                <a:latin typeface="Arial"/>
                <a:ea typeface="Arial"/>
                <a:cs typeface="Arial"/>
                <a:sym typeface="Arial"/>
              </a:rPr>
              <a:t>https://www.kaggle.com/datasets/ajaypalsinghlo/world-happiness-report-2021</a:t>
            </a:r>
            <a:endParaRPr sz="105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980000"/>
              </a:solidFill>
              <a:latin typeface="Calibri"/>
              <a:ea typeface="Calibri"/>
              <a:cs typeface="Calibri"/>
              <a:sym typeface="Calibri"/>
            </a:endParaRPr>
          </a:p>
        </p:txBody>
      </p:sp>
      <p:pic>
        <p:nvPicPr>
          <p:cNvPr id="142" name="Google Shape;142;p19"/>
          <p:cNvPicPr preferRelativeResize="0"/>
          <p:nvPr/>
        </p:nvPicPr>
        <p:blipFill rotWithShape="1">
          <a:blip r:embed="rId4">
            <a:alphaModFix/>
          </a:blip>
          <a:srcRect/>
          <a:stretch/>
        </p:blipFill>
        <p:spPr>
          <a:xfrm>
            <a:off x="1511709" y="506303"/>
            <a:ext cx="5803489" cy="2982431"/>
          </a:xfrm>
          <a:prstGeom prst="rect">
            <a:avLst/>
          </a:prstGeom>
          <a:noFill/>
          <a:ln w="12700" cap="flat" cmpd="sng">
            <a:solidFill>
              <a:srgbClr val="5F497A"/>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pic>
        <p:nvPicPr>
          <p:cNvPr id="147" name="Google Shape;147;p20"/>
          <p:cNvPicPr preferRelativeResize="0"/>
          <p:nvPr/>
        </p:nvPicPr>
        <p:blipFill rotWithShape="1">
          <a:blip r:embed="rId3">
            <a:alphaModFix amt="66000"/>
          </a:blip>
          <a:srcRect t="16216" b="16216"/>
          <a:stretch/>
        </p:blipFill>
        <p:spPr>
          <a:xfrm>
            <a:off x="0" y="0"/>
            <a:ext cx="9144000" cy="5143500"/>
          </a:xfrm>
          <a:prstGeom prst="rect">
            <a:avLst/>
          </a:prstGeom>
          <a:noFill/>
          <a:ln>
            <a:noFill/>
          </a:ln>
          <a:effectLst>
            <a:reflection endPos="16000" dist="38100" dir="5400000" fadeDir="5400012" sy="-100000" algn="bl" rotWithShape="0"/>
          </a:effectLst>
        </p:spPr>
      </p:pic>
      <p:sp>
        <p:nvSpPr>
          <p:cNvPr id="148" name="Google Shape;148;p20"/>
          <p:cNvSpPr txBox="1">
            <a:spLocks noGrp="1"/>
          </p:cNvSpPr>
          <p:nvPr>
            <p:ph type="title"/>
          </p:nvPr>
        </p:nvSpPr>
        <p:spPr>
          <a:xfrm>
            <a:off x="771150" y="0"/>
            <a:ext cx="7549500" cy="6090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2800"/>
              <a:buFont typeface="Calibri"/>
              <a:buNone/>
            </a:pPr>
            <a:r>
              <a:rPr lang="en-US" sz="2600" b="1" i="1">
                <a:solidFill>
                  <a:srgbClr val="1D1C1D"/>
                </a:solidFill>
                <a:latin typeface="Lato"/>
                <a:ea typeface="Lato"/>
                <a:cs typeface="Lato"/>
                <a:sym typeface="Lato"/>
              </a:rPr>
              <a:t>Happiness Score by Country within Each Region</a:t>
            </a:r>
            <a:endParaRPr sz="4200" b="1" i="1">
              <a:solidFill>
                <a:srgbClr val="1D1C1D"/>
              </a:solidFill>
              <a:latin typeface="Lato"/>
              <a:ea typeface="Lato"/>
              <a:cs typeface="Lato"/>
              <a:sym typeface="Lato"/>
            </a:endParaRPr>
          </a:p>
        </p:txBody>
      </p:sp>
      <p:sp>
        <p:nvSpPr>
          <p:cNvPr id="149" name="Google Shape;149;p20"/>
          <p:cNvSpPr txBox="1"/>
          <p:nvPr/>
        </p:nvSpPr>
        <p:spPr>
          <a:xfrm>
            <a:off x="181680" y="3771020"/>
            <a:ext cx="8541991" cy="1474862"/>
          </a:xfrm>
          <a:prstGeom prst="rect">
            <a:avLst/>
          </a:prstGeom>
          <a:noFill/>
          <a:ln>
            <a:noFill/>
          </a:ln>
        </p:spPr>
        <p:txBody>
          <a:bodyPr spcFirstLastPara="1" wrap="square" lIns="91425" tIns="91425" rIns="91425" bIns="91425" anchor="t" anchorCtr="0">
            <a:noAutofit/>
          </a:bodyPr>
          <a:lstStyle/>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North America and ANZ (Australia and New Zealand)</a:t>
            </a:r>
            <a:r>
              <a:rPr lang="en-US" sz="1200" b="0" i="0" u="none" strike="noStrike" cap="none">
                <a:solidFill>
                  <a:srgbClr val="0D0D0D"/>
                </a:solidFill>
                <a:latin typeface="Arial"/>
                <a:ea typeface="Arial"/>
                <a:cs typeface="Arial"/>
                <a:sym typeface="Arial"/>
              </a:rPr>
              <a:t> have the highest average happiness score, sitting just above 7.1.</a:t>
            </a:r>
            <a:endParaRPr/>
          </a:p>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Western Europe</a:t>
            </a:r>
            <a:r>
              <a:rPr lang="en-US" sz="1200" b="0" i="0" u="none" strike="noStrike" cap="none">
                <a:solidFill>
                  <a:srgbClr val="0D0D0D"/>
                </a:solidFill>
                <a:latin typeface="Arial"/>
                <a:ea typeface="Arial"/>
                <a:cs typeface="Arial"/>
                <a:sym typeface="Arial"/>
              </a:rPr>
              <a:t> follows closely, with an average score of 7.08</a:t>
            </a:r>
            <a:endParaRPr/>
          </a:p>
          <a:p>
            <a:pPr marL="0" marR="0" lvl="0" indent="-76200" algn="l" rtl="0">
              <a:lnSpc>
                <a:spcPct val="100000"/>
              </a:lnSpc>
              <a:spcBef>
                <a:spcPts val="0"/>
              </a:spcBef>
              <a:spcAft>
                <a:spcPts val="0"/>
              </a:spcAft>
              <a:buClr>
                <a:srgbClr val="000000"/>
              </a:buClr>
              <a:buSzPts val="1200"/>
              <a:buFont typeface="Arial"/>
              <a:buChar char="•"/>
            </a:pPr>
            <a:r>
              <a:rPr lang="en-US" sz="1200" b="0" i="0" u="none" strike="noStrike" cap="none">
                <a:solidFill>
                  <a:srgbClr val="0D0D0D"/>
                </a:solidFill>
                <a:latin typeface="Arial"/>
                <a:ea typeface="Arial"/>
                <a:cs typeface="Arial"/>
                <a:sym typeface="Arial"/>
              </a:rPr>
              <a:t>The </a:t>
            </a:r>
            <a:r>
              <a:rPr lang="en-US" sz="1200" b="1" i="0" u="none" strike="noStrike" cap="none">
                <a:solidFill>
                  <a:srgbClr val="0D0D0D"/>
                </a:solidFill>
                <a:latin typeface="Arial"/>
                <a:ea typeface="Arial"/>
                <a:cs typeface="Arial"/>
                <a:sym typeface="Arial"/>
              </a:rPr>
              <a:t>Central and Eastern Europe</a:t>
            </a:r>
            <a:r>
              <a:rPr lang="en-US" sz="1200" b="0" i="0" u="none" strike="noStrike" cap="none">
                <a:solidFill>
                  <a:srgbClr val="0D0D0D"/>
                </a:solidFill>
                <a:latin typeface="Arial"/>
                <a:ea typeface="Arial"/>
                <a:cs typeface="Arial"/>
                <a:sym typeface="Arial"/>
              </a:rPr>
              <a:t>, </a:t>
            </a:r>
            <a:r>
              <a:rPr lang="en-US" sz="1200" b="1" i="0" u="none" strike="noStrike" cap="none">
                <a:solidFill>
                  <a:srgbClr val="0D0D0D"/>
                </a:solidFill>
                <a:latin typeface="Arial"/>
                <a:ea typeface="Arial"/>
                <a:cs typeface="Arial"/>
                <a:sym typeface="Arial"/>
              </a:rPr>
              <a:t>Latin America and Caribbean</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East Asia</a:t>
            </a:r>
            <a:r>
              <a:rPr lang="en-US" sz="1200" b="0" i="0" u="none" strike="noStrike" cap="none">
                <a:solidFill>
                  <a:srgbClr val="0D0D0D"/>
                </a:solidFill>
                <a:latin typeface="Arial"/>
                <a:ea typeface="Arial"/>
                <a:cs typeface="Arial"/>
                <a:sym typeface="Arial"/>
              </a:rPr>
              <a:t> regions display moderate average happiness scores with a median of </a:t>
            </a:r>
            <a:r>
              <a:rPr lang="en-US" sz="1200" b="1" i="0" u="none" strike="noStrike" cap="none">
                <a:solidFill>
                  <a:srgbClr val="0D0D0D"/>
                </a:solidFill>
                <a:latin typeface="Arial"/>
                <a:ea typeface="Arial"/>
                <a:cs typeface="Arial"/>
                <a:sym typeface="Arial"/>
              </a:rPr>
              <a:t>Commonwealth of Independent States</a:t>
            </a:r>
            <a:r>
              <a:rPr lang="en-US" sz="1200" b="0" i="0" u="none" strike="noStrike" cap="none">
                <a:solidFill>
                  <a:srgbClr val="0D0D0D"/>
                </a:solidFill>
                <a:latin typeface="Arial"/>
                <a:ea typeface="Arial"/>
                <a:cs typeface="Arial"/>
                <a:sym typeface="Arial"/>
              </a:rPr>
              <a:t>, </a:t>
            </a:r>
            <a:r>
              <a:rPr lang="en-US" sz="1200" b="1" i="0" u="none" strike="noStrike" cap="none">
                <a:solidFill>
                  <a:srgbClr val="0D0D0D"/>
                </a:solidFill>
                <a:latin typeface="Arial"/>
                <a:ea typeface="Arial"/>
                <a:cs typeface="Arial"/>
                <a:sym typeface="Arial"/>
              </a:rPr>
              <a:t>Southeast Asia</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Middle East and North Africa</a:t>
            </a:r>
            <a:r>
              <a:rPr lang="en-US" sz="1200" b="0" i="0" u="none" strike="noStrike" cap="none">
                <a:solidFill>
                  <a:srgbClr val="0D0D0D"/>
                </a:solidFill>
                <a:latin typeface="Arial"/>
                <a:ea typeface="Arial"/>
                <a:cs typeface="Arial"/>
                <a:sym typeface="Arial"/>
              </a:rPr>
              <a:t> regions have average scores between roughly between 5.5 and 5.7.</a:t>
            </a:r>
            <a:endParaRPr/>
          </a:p>
          <a:p>
            <a:pPr marL="0" marR="0" lvl="0" indent="-76200" algn="l" rtl="0">
              <a:lnSpc>
                <a:spcPct val="100000"/>
              </a:lnSpc>
              <a:spcBef>
                <a:spcPts val="0"/>
              </a:spcBef>
              <a:spcAft>
                <a:spcPts val="0"/>
              </a:spcAft>
              <a:buClr>
                <a:srgbClr val="000000"/>
              </a:buClr>
              <a:buSzPts val="1200"/>
              <a:buFont typeface="Arial"/>
              <a:buChar char="•"/>
            </a:pPr>
            <a:r>
              <a:rPr lang="en-US" sz="1200" b="1" i="0" u="none" strike="noStrike" cap="none">
                <a:solidFill>
                  <a:srgbClr val="0D0D0D"/>
                </a:solidFill>
                <a:latin typeface="Arial"/>
                <a:ea typeface="Arial"/>
                <a:cs typeface="Arial"/>
                <a:sym typeface="Arial"/>
              </a:rPr>
              <a:t>Sub-Saharan Africa</a:t>
            </a:r>
            <a:r>
              <a:rPr lang="en-US" sz="1200" b="0" i="0" u="none" strike="noStrike" cap="none">
                <a:solidFill>
                  <a:srgbClr val="0D0D0D"/>
                </a:solidFill>
                <a:latin typeface="Arial"/>
                <a:ea typeface="Arial"/>
                <a:cs typeface="Arial"/>
                <a:sym typeface="Arial"/>
              </a:rPr>
              <a:t> and </a:t>
            </a:r>
            <a:r>
              <a:rPr lang="en-US" sz="1200" b="1" i="0" u="none" strike="noStrike" cap="none">
                <a:solidFill>
                  <a:srgbClr val="0D0D0D"/>
                </a:solidFill>
                <a:latin typeface="Arial"/>
                <a:ea typeface="Arial"/>
                <a:cs typeface="Arial"/>
                <a:sym typeface="Arial"/>
              </a:rPr>
              <a:t>South Asia</a:t>
            </a:r>
            <a:r>
              <a:rPr lang="en-US" sz="1200" b="0" i="0" u="none" strike="noStrike" cap="none">
                <a:solidFill>
                  <a:srgbClr val="0D0D0D"/>
                </a:solidFill>
                <a:latin typeface="Arial"/>
                <a:ea typeface="Arial"/>
                <a:cs typeface="Arial"/>
                <a:sym typeface="Arial"/>
              </a:rPr>
              <a:t> have the lowest average happiness scores, with both just around average of 4.7</a:t>
            </a:r>
            <a:endParaRPr sz="1200" b="0" i="0" u="none" strike="noStrike" cap="none">
              <a:solidFill>
                <a:srgbClr val="0D0D0D"/>
              </a:solidFill>
              <a:latin typeface="Arial"/>
              <a:ea typeface="Arial"/>
              <a:cs typeface="Arial"/>
              <a:sym typeface="Arial"/>
            </a:endParaRPr>
          </a:p>
          <a:p>
            <a:pPr marL="457200" marR="0" lvl="0" indent="-228600" algn="l" rtl="0">
              <a:lnSpc>
                <a:spcPct val="100000"/>
              </a:lnSpc>
              <a:spcBef>
                <a:spcPts val="0"/>
              </a:spcBef>
              <a:spcAft>
                <a:spcPts val="0"/>
              </a:spcAft>
              <a:buClr>
                <a:schemeClr val="dk1"/>
              </a:buClr>
              <a:buSzPts val="1100"/>
              <a:buFont typeface="Calibri"/>
              <a:buNone/>
            </a:pPr>
            <a:endParaRPr sz="1700" b="0" i="0" u="none" strike="noStrike" cap="none">
              <a:solidFill>
                <a:schemeClr val="dk1"/>
              </a:solidFill>
              <a:latin typeface="Calibri"/>
              <a:ea typeface="Calibri"/>
              <a:cs typeface="Calibri"/>
              <a:sym typeface="Calibri"/>
            </a:endParaRPr>
          </a:p>
        </p:txBody>
      </p:sp>
      <p:sp>
        <p:nvSpPr>
          <p:cNvPr id="150" name="Google Shape;150;p20"/>
          <p:cNvSpPr txBox="1"/>
          <p:nvPr/>
        </p:nvSpPr>
        <p:spPr>
          <a:xfrm>
            <a:off x="6551971" y="4815025"/>
            <a:ext cx="2802194" cy="430857"/>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700"/>
              <a:buFont typeface="Arial"/>
              <a:buNone/>
            </a:pPr>
            <a:r>
              <a:rPr lang="en-US" sz="700" b="1" i="1" u="none" strike="noStrike" cap="none">
                <a:solidFill>
                  <a:schemeClr val="dk1"/>
                </a:solidFill>
                <a:latin typeface="Calibri"/>
                <a:ea typeface="Calibri"/>
                <a:cs typeface="Calibri"/>
                <a:sym typeface="Calibri"/>
              </a:rPr>
              <a:t>Study Appendix:</a:t>
            </a:r>
            <a:endParaRPr/>
          </a:p>
          <a:p>
            <a:pPr marL="0" marR="0" lvl="0" indent="0" algn="ctr" rtl="0">
              <a:lnSpc>
                <a:spcPct val="100000"/>
              </a:lnSpc>
              <a:spcBef>
                <a:spcPts val="0"/>
              </a:spcBef>
              <a:spcAft>
                <a:spcPts val="0"/>
              </a:spcAft>
              <a:buClr>
                <a:srgbClr val="000000"/>
              </a:buClr>
              <a:buSzPts val="500"/>
              <a:buFont typeface="Arial"/>
              <a:buNone/>
            </a:pPr>
            <a:r>
              <a:rPr lang="en-US" sz="500" b="0" i="0" u="none" strike="noStrike" cap="none">
                <a:solidFill>
                  <a:srgbClr val="980000"/>
                </a:solidFill>
                <a:latin typeface="Calibri"/>
                <a:ea typeface="Calibri"/>
                <a:cs typeface="Calibri"/>
                <a:sym typeface="Calibri"/>
              </a:rPr>
              <a:t> </a:t>
            </a:r>
            <a:r>
              <a:rPr lang="en-US" sz="500" b="0" i="0" u="sng" strike="noStrike" cap="none">
                <a:solidFill>
                  <a:srgbClr val="980000"/>
                </a:solidFill>
                <a:latin typeface="Arial"/>
                <a:ea typeface="Arial"/>
                <a:cs typeface="Arial"/>
                <a:sym typeface="Arial"/>
              </a:rPr>
              <a:t>https://www.kaggle.com/datasets/ajaypalsinghlo/world-happiness-report-2021</a:t>
            </a:r>
            <a:endParaRPr sz="105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400"/>
              <a:buFont typeface="Arial"/>
              <a:buNone/>
            </a:pPr>
            <a:endParaRPr sz="400" b="0" i="0" u="none" strike="noStrike" cap="none">
              <a:solidFill>
                <a:srgbClr val="980000"/>
              </a:solidFill>
              <a:latin typeface="Calibri"/>
              <a:ea typeface="Calibri"/>
              <a:cs typeface="Calibri"/>
              <a:sym typeface="Calibri"/>
            </a:endParaRPr>
          </a:p>
        </p:txBody>
      </p:sp>
      <p:pic>
        <p:nvPicPr>
          <p:cNvPr id="151" name="Google Shape;151;p20"/>
          <p:cNvPicPr preferRelativeResize="0"/>
          <p:nvPr/>
        </p:nvPicPr>
        <p:blipFill rotWithShape="1">
          <a:blip r:embed="rId4">
            <a:alphaModFix/>
          </a:blip>
          <a:srcRect/>
          <a:stretch/>
        </p:blipFill>
        <p:spPr>
          <a:xfrm>
            <a:off x="1769806" y="453009"/>
            <a:ext cx="4852220" cy="3336199"/>
          </a:xfrm>
          <a:prstGeom prst="rect">
            <a:avLst/>
          </a:prstGeom>
          <a:noFill/>
          <a:ln w="12700" cap="flat" cmpd="sng">
            <a:solidFill>
              <a:srgbClr val="5F497A"/>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21"/>
          <p:cNvPicPr preferRelativeResize="0"/>
          <p:nvPr/>
        </p:nvPicPr>
        <p:blipFill rotWithShape="1">
          <a:blip r:embed="rId3">
            <a:alphaModFix amt="44000"/>
          </a:blip>
          <a:srcRect t="8272" b="8273"/>
          <a:stretch/>
        </p:blipFill>
        <p:spPr>
          <a:xfrm>
            <a:off x="0" y="0"/>
            <a:ext cx="9244823" cy="5143501"/>
          </a:xfrm>
          <a:prstGeom prst="rect">
            <a:avLst/>
          </a:prstGeom>
          <a:noFill/>
          <a:ln>
            <a:noFill/>
          </a:ln>
        </p:spPr>
      </p:pic>
      <p:sp>
        <p:nvSpPr>
          <p:cNvPr id="157" name="Google Shape;157;p21"/>
          <p:cNvSpPr txBox="1">
            <a:spLocks noGrp="1"/>
          </p:cNvSpPr>
          <p:nvPr>
            <p:ph type="title"/>
          </p:nvPr>
        </p:nvSpPr>
        <p:spPr>
          <a:xfrm>
            <a:off x="0" y="0"/>
            <a:ext cx="9144075" cy="53831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2369"/>
              <a:buFont typeface="Calibri"/>
              <a:buNone/>
            </a:pPr>
            <a:r>
              <a:rPr lang="en-US" sz="2200" b="1" i="1">
                <a:solidFill>
                  <a:srgbClr val="1D1C1D"/>
                </a:solidFill>
                <a:latin typeface="Lato"/>
                <a:ea typeface="Lato"/>
                <a:cs typeface="Lato"/>
                <a:sym typeface="Lato"/>
              </a:rPr>
              <a:t>15 Happiest and UnHappiest Countries</a:t>
            </a:r>
            <a:endParaRPr sz="2200" b="1" i="1">
              <a:solidFill>
                <a:srgbClr val="1D1C1D"/>
              </a:solidFill>
              <a:latin typeface="Lato"/>
              <a:ea typeface="Lato"/>
              <a:cs typeface="Lato"/>
              <a:sym typeface="Lato"/>
            </a:endParaRPr>
          </a:p>
        </p:txBody>
      </p:sp>
      <p:sp>
        <p:nvSpPr>
          <p:cNvPr id="158" name="Google Shape;158;p21"/>
          <p:cNvSpPr txBox="1">
            <a:spLocks noGrp="1"/>
          </p:cNvSpPr>
          <p:nvPr>
            <p:ph type="body" idx="1"/>
          </p:nvPr>
        </p:nvSpPr>
        <p:spPr>
          <a:xfrm>
            <a:off x="4690058" y="3436374"/>
            <a:ext cx="4390340" cy="1527643"/>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340"/>
              </a:spcBef>
              <a:spcAft>
                <a:spcPts val="0"/>
              </a:spcAft>
              <a:buSzPts val="1800"/>
              <a:buNone/>
            </a:pPr>
            <a:r>
              <a:rPr lang="en-US" sz="1100" b="1" i="1">
                <a:solidFill>
                  <a:srgbClr val="1D1C1D"/>
                </a:solidFill>
              </a:rPr>
              <a:t>15 Unhappiest Countries</a:t>
            </a:r>
            <a:endParaRPr sz="1100"/>
          </a:p>
          <a:p>
            <a:pPr marL="457200" lvl="0" indent="-292100" algn="l" rtl="0">
              <a:spcBef>
                <a:spcPts val="340"/>
              </a:spcBef>
              <a:spcAft>
                <a:spcPts val="0"/>
              </a:spcAft>
              <a:buSzPts val="1000"/>
              <a:buChar char="•"/>
            </a:pPr>
            <a:r>
              <a:rPr lang="en-US" sz="1000" b="1" i="1">
                <a:solidFill>
                  <a:srgbClr val="262626"/>
                </a:solidFill>
              </a:rPr>
              <a:t>Regions with lower social support may exhibit less freedom, potentially due to social, economic, or political constraints.</a:t>
            </a:r>
            <a:endParaRPr/>
          </a:p>
          <a:p>
            <a:pPr marL="457200" lvl="0" indent="-292100" algn="l" rtl="0">
              <a:spcBef>
                <a:spcPts val="340"/>
              </a:spcBef>
              <a:spcAft>
                <a:spcPts val="0"/>
              </a:spcAft>
              <a:buSzPts val="1000"/>
              <a:buChar char="•"/>
            </a:pPr>
            <a:r>
              <a:rPr lang="en-US" sz="1000" b="1" i="1">
                <a:solidFill>
                  <a:srgbClr val="262626"/>
                </a:solidFill>
              </a:rPr>
              <a:t>African and Middle Eastern Countries have lowest healthy life expectancy and GDP</a:t>
            </a:r>
            <a:endParaRPr sz="1000" b="1" i="1">
              <a:solidFill>
                <a:srgbClr val="262626"/>
              </a:solidFill>
            </a:endParaRPr>
          </a:p>
          <a:p>
            <a:pPr marL="457200" lvl="0" indent="-292100" algn="l" rtl="0">
              <a:spcBef>
                <a:spcPts val="340"/>
              </a:spcBef>
              <a:spcAft>
                <a:spcPts val="0"/>
              </a:spcAft>
              <a:buClr>
                <a:srgbClr val="262626"/>
              </a:buClr>
              <a:buSzPts val="1000"/>
              <a:buChar char="•"/>
            </a:pPr>
            <a:r>
              <a:rPr lang="en-US" sz="1000" b="1" i="1">
                <a:solidFill>
                  <a:srgbClr val="262626"/>
                </a:solidFill>
              </a:rPr>
              <a:t>Healthcare, Nutrition, Living Conditions</a:t>
            </a:r>
            <a:endParaRPr sz="1000" b="1" i="1">
              <a:solidFill>
                <a:srgbClr val="262626"/>
              </a:solidFill>
            </a:endParaRPr>
          </a:p>
        </p:txBody>
      </p:sp>
      <p:sp>
        <p:nvSpPr>
          <p:cNvPr id="159" name="Google Shape;159;p21"/>
          <p:cNvSpPr txBox="1"/>
          <p:nvPr/>
        </p:nvSpPr>
        <p:spPr>
          <a:xfrm>
            <a:off x="4886921" y="4726551"/>
            <a:ext cx="3960000" cy="350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u="none" strike="noStrike" cap="none">
                <a:solidFill>
                  <a:schemeClr val="dk1"/>
                </a:solidFill>
                <a:latin typeface="Calibri"/>
                <a:ea typeface="Calibri"/>
                <a:cs typeface="Calibri"/>
                <a:sym typeface="Calibri"/>
              </a:rPr>
              <a:t>Study Appendix:</a:t>
            </a:r>
            <a:endParaRPr sz="800" b="1" i="1" u="none" strike="noStrike" cap="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600"/>
              <a:buFont typeface="Arial"/>
              <a:buNone/>
            </a:pPr>
            <a:r>
              <a:rPr lang="en-US" sz="600" b="0" i="0" u="none" strike="noStrike" cap="none">
                <a:solidFill>
                  <a:srgbClr val="980000"/>
                </a:solidFill>
                <a:latin typeface="Calibri"/>
                <a:ea typeface="Calibri"/>
                <a:cs typeface="Calibri"/>
                <a:sym typeface="Calibri"/>
              </a:rPr>
              <a:t> </a:t>
            </a:r>
            <a:r>
              <a:rPr lang="en-US" sz="600" b="0" i="0" u="sng" strike="noStrike" cap="none">
                <a:solidFill>
                  <a:srgbClr val="980000"/>
                </a:solidFill>
                <a:latin typeface="Arial"/>
                <a:ea typeface="Arial"/>
                <a:cs typeface="Arial"/>
                <a:sym typeface="Arial"/>
              </a:rPr>
              <a:t>https://www.kaggle.com/datasets/ajaypalsinghlo/world-happiness-report-2021</a:t>
            </a:r>
            <a:endParaRPr sz="1100" b="0" i="0" u="none" strike="noStrike" cap="none">
              <a:solidFill>
                <a:schemeClr val="dk1"/>
              </a:solidFill>
              <a:latin typeface="Calibri"/>
              <a:ea typeface="Calibri"/>
              <a:cs typeface="Calibri"/>
              <a:sym typeface="Calibri"/>
            </a:endParaRPr>
          </a:p>
        </p:txBody>
      </p:sp>
      <p:sp>
        <p:nvSpPr>
          <p:cNvPr id="160" name="Google Shape;160;p21"/>
          <p:cNvSpPr txBox="1"/>
          <p:nvPr/>
        </p:nvSpPr>
        <p:spPr>
          <a:xfrm>
            <a:off x="181500" y="3523701"/>
            <a:ext cx="4390500" cy="13530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340"/>
              </a:spcBef>
              <a:spcAft>
                <a:spcPts val="0"/>
              </a:spcAft>
              <a:buClr>
                <a:schemeClr val="dk1"/>
              </a:buClr>
              <a:buSzPts val="1800"/>
              <a:buFont typeface="Arial"/>
              <a:buNone/>
            </a:pPr>
            <a:r>
              <a:rPr lang="en-US" sz="1100" b="1" i="1" u="none" strike="noStrike" cap="none">
                <a:solidFill>
                  <a:srgbClr val="1D1C1D"/>
                </a:solidFill>
                <a:latin typeface="Calibri"/>
                <a:ea typeface="Calibri"/>
                <a:cs typeface="Calibri"/>
                <a:sym typeface="Calibri"/>
              </a:rPr>
              <a:t>15 Happiest Countries</a:t>
            </a:r>
            <a:endParaRPr sz="1100" b="0" i="0" u="none" strike="noStrike" cap="none">
              <a:solidFill>
                <a:schemeClr val="dk1"/>
              </a:solidFill>
              <a:latin typeface="Calibri"/>
              <a:ea typeface="Calibri"/>
              <a:cs typeface="Calibri"/>
              <a:sym typeface="Calibri"/>
            </a:endParaRPr>
          </a:p>
          <a:p>
            <a:pPr marL="171450" marR="0" lvl="0" indent="-171450" algn="l" rtl="0">
              <a:lnSpc>
                <a:spcPct val="100000"/>
              </a:lnSpc>
              <a:spcBef>
                <a:spcPts val="340"/>
              </a:spcBef>
              <a:spcAft>
                <a:spcPts val="0"/>
              </a:spcAft>
              <a:buClr>
                <a:srgbClr val="000000"/>
              </a:buClr>
              <a:buSzPts val="1000"/>
              <a:buFont typeface="Arial"/>
              <a:buChar char="•"/>
            </a:pPr>
            <a:r>
              <a:rPr lang="en-US" sz="1000" b="1" i="1" u="none" strike="noStrike" cap="none">
                <a:solidFill>
                  <a:srgbClr val="262626"/>
                </a:solidFill>
                <a:latin typeface="Calibri"/>
                <a:ea typeface="Calibri"/>
                <a:cs typeface="Calibri"/>
                <a:sym typeface="Calibri"/>
              </a:rPr>
              <a:t>Regions with higher social support </a:t>
            </a:r>
            <a:r>
              <a:rPr lang="en-US" sz="1000" b="1" i="1">
                <a:solidFill>
                  <a:srgbClr val="262626"/>
                </a:solidFill>
                <a:latin typeface="Calibri"/>
                <a:ea typeface="Calibri"/>
                <a:cs typeface="Calibri"/>
                <a:sym typeface="Calibri"/>
              </a:rPr>
              <a:t>and</a:t>
            </a:r>
            <a:r>
              <a:rPr lang="en-US" sz="1000" b="1" i="1" u="none" strike="noStrike" cap="none">
                <a:solidFill>
                  <a:srgbClr val="262626"/>
                </a:solidFill>
                <a:latin typeface="Calibri"/>
                <a:ea typeface="Calibri"/>
                <a:cs typeface="Calibri"/>
                <a:sym typeface="Calibri"/>
              </a:rPr>
              <a:t> higher freedom to make life choices </a:t>
            </a:r>
            <a:r>
              <a:rPr lang="en-US" sz="1000" b="1" i="1">
                <a:solidFill>
                  <a:srgbClr val="262626"/>
                </a:solidFill>
                <a:latin typeface="Calibri"/>
                <a:ea typeface="Calibri"/>
                <a:cs typeface="Calibri"/>
                <a:sym typeface="Calibri"/>
              </a:rPr>
              <a:t>were the happiest</a:t>
            </a:r>
            <a:r>
              <a:rPr lang="en-US" sz="1000" b="1" i="1" u="none" strike="noStrike" cap="none">
                <a:solidFill>
                  <a:srgbClr val="262626"/>
                </a:solidFill>
                <a:latin typeface="Calibri"/>
                <a:ea typeface="Calibri"/>
                <a:cs typeface="Calibri"/>
                <a:sym typeface="Calibri"/>
              </a:rPr>
              <a:t>.</a:t>
            </a:r>
            <a:endParaRPr/>
          </a:p>
          <a:p>
            <a:pPr marL="171450" marR="0" lvl="0" indent="-171450" algn="l" rtl="0">
              <a:lnSpc>
                <a:spcPct val="100000"/>
              </a:lnSpc>
              <a:spcBef>
                <a:spcPts val="340"/>
              </a:spcBef>
              <a:spcAft>
                <a:spcPts val="0"/>
              </a:spcAft>
              <a:buClr>
                <a:srgbClr val="000000"/>
              </a:buClr>
              <a:buSzPts val="1000"/>
              <a:buFont typeface="Arial"/>
              <a:buChar char="•"/>
            </a:pPr>
            <a:r>
              <a:rPr lang="en-US" sz="1000" b="1" i="1">
                <a:solidFill>
                  <a:srgbClr val="262626"/>
                </a:solidFill>
                <a:latin typeface="Calibri"/>
                <a:ea typeface="Calibri"/>
                <a:cs typeface="Calibri"/>
                <a:sym typeface="Calibri"/>
              </a:rPr>
              <a:t>Western Europe, Northern America &amp; ANZ had countries with highest scores.</a:t>
            </a:r>
            <a:endParaRPr sz="1000" b="1" i="1">
              <a:solidFill>
                <a:srgbClr val="262626"/>
              </a:solidFill>
              <a:latin typeface="Calibri"/>
              <a:ea typeface="Calibri"/>
              <a:cs typeface="Calibri"/>
              <a:sym typeface="Calibri"/>
            </a:endParaRPr>
          </a:p>
          <a:p>
            <a:pPr marL="171450" marR="0" lvl="0" indent="-152400" algn="l" rtl="0">
              <a:lnSpc>
                <a:spcPct val="100000"/>
              </a:lnSpc>
              <a:spcBef>
                <a:spcPts val="340"/>
              </a:spcBef>
              <a:spcAft>
                <a:spcPts val="0"/>
              </a:spcAft>
              <a:buClr>
                <a:srgbClr val="262626"/>
              </a:buClr>
              <a:buSzPts val="700"/>
              <a:buFont typeface="Calibri"/>
              <a:buChar char="•"/>
            </a:pPr>
            <a:r>
              <a:rPr lang="en-US" sz="700" b="1" i="1">
                <a:solidFill>
                  <a:srgbClr val="262626"/>
                </a:solidFill>
                <a:latin typeface="Calibri"/>
                <a:ea typeface="Calibri"/>
                <a:cs typeface="Calibri"/>
                <a:sym typeface="Calibri"/>
              </a:rPr>
              <a:t> </a:t>
            </a:r>
            <a:r>
              <a:rPr lang="en-US" sz="1000" b="1" i="1">
                <a:solidFill>
                  <a:srgbClr val="262626"/>
                </a:solidFill>
                <a:latin typeface="Calibri"/>
                <a:ea typeface="Calibri"/>
                <a:cs typeface="Calibri"/>
                <a:sym typeface="Calibri"/>
              </a:rPr>
              <a:t>Countries with higher GDP have a higher healthy life expectancy</a:t>
            </a:r>
            <a:endParaRPr sz="1800" b="1" i="1" u="none" strike="noStrike" cap="none">
              <a:solidFill>
                <a:schemeClr val="dk1"/>
              </a:solidFill>
              <a:latin typeface="Calibri"/>
              <a:ea typeface="Calibri"/>
              <a:cs typeface="Calibri"/>
              <a:sym typeface="Calibri"/>
            </a:endParaRPr>
          </a:p>
        </p:txBody>
      </p:sp>
      <p:pic>
        <p:nvPicPr>
          <p:cNvPr id="161" name="Google Shape;161;p21"/>
          <p:cNvPicPr preferRelativeResize="0"/>
          <p:nvPr/>
        </p:nvPicPr>
        <p:blipFill rotWithShape="1">
          <a:blip r:embed="rId4">
            <a:alphaModFix/>
          </a:blip>
          <a:srcRect/>
          <a:stretch/>
        </p:blipFill>
        <p:spPr>
          <a:xfrm>
            <a:off x="26483" y="412956"/>
            <a:ext cx="4507094" cy="2971800"/>
          </a:xfrm>
          <a:prstGeom prst="rect">
            <a:avLst/>
          </a:prstGeom>
          <a:noFill/>
          <a:ln>
            <a:noFill/>
          </a:ln>
        </p:spPr>
      </p:pic>
      <p:pic>
        <p:nvPicPr>
          <p:cNvPr id="162" name="Google Shape;162;p21"/>
          <p:cNvPicPr preferRelativeResize="0"/>
          <p:nvPr/>
        </p:nvPicPr>
        <p:blipFill rotWithShape="1">
          <a:blip r:embed="rId5">
            <a:alphaModFix/>
          </a:blip>
          <a:srcRect/>
          <a:stretch/>
        </p:blipFill>
        <p:spPr>
          <a:xfrm>
            <a:off x="4653441" y="412956"/>
            <a:ext cx="4426957" cy="29718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733</Words>
  <Application>Microsoft Office PowerPoint</Application>
  <PresentationFormat>On-screen Show (16:9)</PresentationFormat>
  <Paragraphs>82</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Lato</vt:lpstr>
      <vt:lpstr>Roboto</vt:lpstr>
      <vt:lpstr>Calibri</vt:lpstr>
      <vt:lpstr>Office Theme</vt:lpstr>
      <vt:lpstr>PowerPoint Presentation</vt:lpstr>
      <vt:lpstr>Project Data Background  (World Happiness Report 2021)</vt:lpstr>
      <vt:lpstr>PowerPoint Presentation</vt:lpstr>
      <vt:lpstr>PowerPoint Presentation</vt:lpstr>
      <vt:lpstr>PowerPoint Presentation</vt:lpstr>
      <vt:lpstr>Leaflet: Happiness Score Map</vt:lpstr>
      <vt:lpstr>Average Happiness Score by Region</vt:lpstr>
      <vt:lpstr>Happiness Score by Country within Each Region</vt:lpstr>
      <vt:lpstr>15 Happiest and UnHappiest Countries</vt:lpstr>
      <vt:lpstr>GDP per Capita</vt:lpstr>
      <vt:lpstr>Social Support: </vt:lpstr>
      <vt:lpstr>Generosity: </vt:lpstr>
      <vt:lpstr>                    Findings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nath</dc:creator>
  <cp:lastModifiedBy>nick nath</cp:lastModifiedBy>
  <cp:revision>1</cp:revision>
  <dcterms:modified xsi:type="dcterms:W3CDTF">2024-03-22T02:22:13Z</dcterms:modified>
</cp:coreProperties>
</file>